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sldIdLst>
    <p:sldId id="256" r:id="rId2"/>
    <p:sldId id="268" r:id="rId3"/>
    <p:sldId id="306" r:id="rId4"/>
    <p:sldId id="307" r:id="rId5"/>
    <p:sldId id="257" r:id="rId6"/>
    <p:sldId id="301" r:id="rId7"/>
    <p:sldId id="299" r:id="rId8"/>
    <p:sldId id="316" r:id="rId9"/>
    <p:sldId id="317" r:id="rId10"/>
    <p:sldId id="302" r:id="rId11"/>
    <p:sldId id="303" r:id="rId12"/>
    <p:sldId id="304" r:id="rId13"/>
    <p:sldId id="305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35" r:id="rId22"/>
    <p:sldId id="336" r:id="rId23"/>
    <p:sldId id="375" r:id="rId24"/>
    <p:sldId id="337" r:id="rId25"/>
    <p:sldId id="338" r:id="rId26"/>
    <p:sldId id="344" r:id="rId27"/>
    <p:sldId id="345" r:id="rId28"/>
    <p:sldId id="358" r:id="rId29"/>
    <p:sldId id="359" r:id="rId30"/>
    <p:sldId id="369" r:id="rId31"/>
    <p:sldId id="326" r:id="rId32"/>
    <p:sldId id="328" r:id="rId33"/>
    <p:sldId id="329" r:id="rId34"/>
    <p:sldId id="330" r:id="rId35"/>
    <p:sldId id="331" r:id="rId36"/>
    <p:sldId id="332" r:id="rId37"/>
    <p:sldId id="361" r:id="rId38"/>
    <p:sldId id="362" r:id="rId39"/>
    <p:sldId id="363" r:id="rId40"/>
    <p:sldId id="280" r:id="rId41"/>
    <p:sldId id="281" r:id="rId42"/>
    <p:sldId id="343" r:id="rId43"/>
    <p:sldId id="364" r:id="rId44"/>
    <p:sldId id="365" r:id="rId45"/>
    <p:sldId id="366" r:id="rId46"/>
    <p:sldId id="367" r:id="rId47"/>
    <p:sldId id="368" r:id="rId48"/>
    <p:sldId id="341" r:id="rId49"/>
    <p:sldId id="342" r:id="rId50"/>
    <p:sldId id="346" r:id="rId51"/>
    <p:sldId id="360" r:id="rId52"/>
    <p:sldId id="347" r:id="rId53"/>
    <p:sldId id="351" r:id="rId54"/>
    <p:sldId id="348" r:id="rId55"/>
    <p:sldId id="349" r:id="rId56"/>
    <p:sldId id="355" r:id="rId57"/>
    <p:sldId id="356" r:id="rId58"/>
    <p:sldId id="371" r:id="rId59"/>
    <p:sldId id="372" r:id="rId60"/>
    <p:sldId id="373" r:id="rId61"/>
    <p:sldId id="374" r:id="rId62"/>
    <p:sldId id="376" r:id="rId63"/>
    <p:sldId id="289" r:id="rId64"/>
    <p:sldId id="293" r:id="rId65"/>
    <p:sldId id="352" r:id="rId66"/>
    <p:sldId id="353" r:id="rId67"/>
    <p:sldId id="354" r:id="rId68"/>
    <p:sldId id="271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E8400"/>
    <a:srgbClr val="FF9900"/>
    <a:srgbClr val="070501"/>
    <a:srgbClr val="FF0000"/>
    <a:srgbClr val="000000"/>
    <a:srgbClr val="C1D1D3"/>
    <a:srgbClr val="FF3300"/>
    <a:srgbClr val="FFFF00"/>
    <a:srgbClr val="1966B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734" autoAdjust="0"/>
    <p:restoredTop sz="74724" autoAdjust="0"/>
  </p:normalViewPr>
  <p:slideViewPr>
    <p:cSldViewPr>
      <p:cViewPr>
        <p:scale>
          <a:sx n="60" d="100"/>
          <a:sy n="60" d="100"/>
        </p:scale>
        <p:origin x="-1949" y="-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e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e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emf"/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7.emf"/><Relationship Id="rId4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688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Hopfield%E7%A5%9E%E7%BB%8F%E7%BD%91%E7%BB%9C/4376477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生物学，神经生物学</a:t>
            </a:r>
            <a:endParaRPr lang="en-US" altLang="zh-CN" dirty="0" smtClean="0"/>
          </a:p>
          <a:p>
            <a:r>
              <a:rPr lang="zh-CN" altLang="en-US" dirty="0" smtClean="0"/>
              <a:t>非常复杂的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001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Squashing Function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挤压函数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一般指双曲正切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61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是个常数或可训练的参数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.Swish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具备无上界有下界、平滑、非单调的特性。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Swish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在深层模型上的效果优于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832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线性不可分</a:t>
            </a:r>
            <a:endParaRPr lang="en-US" altLang="zh-CN" dirty="0" smtClean="0"/>
          </a:p>
          <a:p>
            <a:r>
              <a:rPr lang="zh-CN" altLang="en-US" dirty="0" smtClean="0"/>
              <a:t>非线性可分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567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层内节点，没有连接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前馈神经网络（</a:t>
            </a:r>
            <a:r>
              <a:rPr lang="en-US" altLang="zh-CN" dirty="0" smtClean="0"/>
              <a:t>feedforward neural network</a:t>
            </a:r>
            <a:r>
              <a:rPr lang="zh-CN" altLang="en-US" dirty="0" smtClean="0"/>
              <a:t>），又称作深度前馈网络（</a:t>
            </a:r>
            <a:r>
              <a:rPr lang="en-US" altLang="zh-CN" dirty="0" smtClean="0"/>
              <a:t>deep feedforward network</a:t>
            </a:r>
            <a:r>
              <a:rPr lang="zh-CN" altLang="en-US" dirty="0" smtClean="0"/>
              <a:t>）、多层感知机（</a:t>
            </a:r>
            <a:r>
              <a:rPr lang="en-US" altLang="zh-CN" dirty="0" smtClean="0"/>
              <a:t>multilayer perceptron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MLP</a:t>
            </a:r>
            <a:r>
              <a:rPr lang="zh-CN" altLang="en-US" dirty="0" smtClean="0"/>
              <a:t>）。信息流经过  的函数，流经中间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的计算过程，最终达到输出</a:t>
            </a:r>
            <a:r>
              <a:rPr lang="en-US" altLang="zh-CN" dirty="0" smtClean="0"/>
              <a:t>y</a:t>
            </a:r>
            <a:r>
              <a:rPr lang="zh-CN" altLang="en-US" dirty="0" smtClean="0"/>
              <a:t>  ，所以被称为是前向的。在模型的输出和模型本身之间并没有反馈连接。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MLP(Multi-Layer Perceptron),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即多层感知机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是一种前向结构的人工神经网络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多层感知机神经网络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即多层全连接神经网络模型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305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逐层计算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33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反馈神经网络是一种反馈动力学系统。在这种网络中，每个神经元同时将自身的输出信号作为输入信号反馈给其他神经元，它需要工作一段时间才能达到稳定。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Hopfield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神经网络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是反馈网络中最简单且应用广泛的模型，它具有联想记忆的功能，如果将李雅普诺夫函数定义为巡游函数，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Hopfield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神经网络还可以用来解决快速寻优问题。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430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反向传播（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BP, back propagation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）是“误差反向传播”的简称，是一种与最优化方法（如梯度下降法）结合使用的，用来训练人工神经网络的常见方法。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它的基本思想为：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先计算每一层的状态和激活值，直到最后一层（即信号是前向传播的）；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计算每一层的误差，误差的计算过程是从最后一层向前推进的（即误差是反向传播的）；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计算每个神经元连接权重的梯度；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根据梯度下降法则更新参数（目标是误差变小）。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迭代以上步骤，直到满足停止准则（比如相邻两次迭代的误差的差别很小）。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244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677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链式求导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48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收敛，局部最小值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表达能力非常强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深度学习就是多层感知机，层数很多，一般</a:t>
            </a:r>
            <a:r>
              <a:rPr lang="zh-CN" altLang="en-US" dirty="0" smtClean="0"/>
              <a:t>层数</a:t>
            </a:r>
            <a:r>
              <a:rPr lang="zh-CN" altLang="en-US" dirty="0" smtClean="0"/>
              <a:t>大于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41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你看一张照片，这张照片的信息存储在大脑的什么地方？</a:t>
            </a:r>
            <a:endParaRPr lang="en-US" altLang="zh-CN" dirty="0" smtClean="0"/>
          </a:p>
          <a:p>
            <a:r>
              <a:rPr lang="zh-CN" altLang="en-US" dirty="0" smtClean="0"/>
              <a:t>分布式存储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316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动量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自适应学习率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527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训练过程需要较长时间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可解释性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85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Boltzmann(</a:t>
            </a:r>
            <a:r>
              <a:rPr lang="zh-CN" altLang="en-US" dirty="0" smtClean="0"/>
              <a:t>玻尔兹曼机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85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霍金 奇点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42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感知机，也被翻译为感知器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神经生物学启发，模拟，参照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是一个硬件</a:t>
            </a:r>
            <a:endParaRPr lang="en-US" altLang="zh-CN" dirty="0" smtClean="0"/>
          </a:p>
          <a:p>
            <a:r>
              <a:rPr lang="zh-CN" altLang="en-US" dirty="0" smtClean="0"/>
              <a:t>最早的机器学习算法  </a:t>
            </a:r>
            <a:endParaRPr lang="en-US" altLang="zh-CN" dirty="0" smtClean="0"/>
          </a:p>
          <a:p>
            <a:r>
              <a:rPr lang="zh-CN" altLang="en-US" dirty="0" smtClean="0"/>
              <a:t>开创性的工作</a:t>
            </a:r>
            <a:endParaRPr lang="en-US" altLang="zh-CN" dirty="0" smtClean="0"/>
          </a:p>
          <a:p>
            <a:r>
              <a:rPr lang="zh-CN" altLang="en-US" dirty="0" smtClean="0"/>
              <a:t>处理二分类问题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模拟单个神经元细胞的方法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16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模拟单个神经元细胞的方法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输出可以是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</a:t>
            </a:r>
            <a:r>
              <a:rPr lang="zh-CN" altLang="en-US" dirty="0" smtClean="0"/>
              <a:t>者</a:t>
            </a:r>
            <a:r>
              <a:rPr lang="en-US" altLang="zh-CN" dirty="0" smtClean="0"/>
              <a:t>-1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w0</a:t>
            </a:r>
            <a:r>
              <a:rPr lang="zh-CN" altLang="en-US" dirty="0" smtClean="0"/>
              <a:t>，偏置量，等于零的话，过坐标原点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9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损失函数用距离，去掉了激活函数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错误驱动的优化算法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5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η  </a:t>
            </a:r>
            <a:r>
              <a:rPr lang="zh-CN" altLang="en-US" dirty="0" smtClean="0"/>
              <a:t>是学习率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损失函数用距离，去掉了激活函数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34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112644" name="页脚占位符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 smtClean="0"/>
              <a:t>APWeb/WAIM2007  Huang Shan  2007-6-16</a:t>
            </a:r>
            <a:endParaRPr lang="en-US" altLang="zh-CN" sz="1200" smtClean="0"/>
          </a:p>
        </p:txBody>
      </p:sp>
      <p:sp>
        <p:nvSpPr>
          <p:cNvPr id="112645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EB9D7B5F-9371-4339-B7C5-3F55876B5225}" type="slidenum">
              <a:rPr lang="zh-CN" altLang="en-US" sz="1200" smtClean="0"/>
              <a:pPr eaLnBrk="1" hangingPunct="1"/>
              <a:t>36</a:t>
            </a:fld>
            <a:endParaRPr lang="en-US" altLang="zh-CN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8C9EE-B15E-4C5D-BDAA-560A6CFAC638}" type="datetime1">
              <a:rPr lang="zh-CN" altLang="en-US"/>
              <a:pPr>
                <a:defRPr/>
              </a:pPr>
              <a:t>2021/4/22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中南大学智能所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DE098-42FA-4C42-BF67-4583A587B6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573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C02E8-5DF6-472E-855E-142615E0A7D3}" type="datetime1">
              <a:rPr lang="zh-CN" altLang="en-US"/>
              <a:pPr>
                <a:defRPr/>
              </a:pPr>
              <a:t>2021/4/22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中南大学智能所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C728F-6528-4ED2-8A8B-81B98FF36C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510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9" r:id="rId13"/>
    <p:sldLayoutId id="2147483740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1.w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37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22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Neural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ChangeArrowheads="1"/>
          </p:cNvSpPr>
          <p:nvPr/>
        </p:nvSpPr>
        <p:spPr bwMode="auto">
          <a:xfrm>
            <a:off x="838200" y="1219200"/>
            <a:ext cx="7467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</a:pPr>
            <a:r>
              <a:rPr kumimoji="1" lang="en-US" altLang="zh-CN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2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或称</a:t>
            </a:r>
            <a:r>
              <a:rPr kumimoji="1" lang="zh-CN" altLang="en-US" sz="32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连接机制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微观结构与功能上对人脑神经系统的模拟而建立起来的一类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模拟人的部分形象思维的能力，主要是</a:t>
            </a:r>
            <a:r>
              <a:rPr kumimoji="1" lang="zh-CN" altLang="en-US" sz="24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非线性特性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sz="24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学习能力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24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自适应性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，是模拟人的智能的一条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简单信息处理单元（</a:t>
            </a:r>
            <a:r>
              <a:rPr kumimoji="1" lang="zh-CN" altLang="en-US" sz="24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）互连组成的网络；</a:t>
            </a:r>
          </a:p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接受、处理信息，信息处理由神经元间的相互作用来实现，通过把问题表达成神经元间的连接权来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142" name="Rectangle 3"/>
          <p:cNvSpPr>
            <a:spLocks noChangeArrowheads="1"/>
          </p:cNvSpPr>
          <p:nvPr/>
        </p:nvSpPr>
        <p:spPr bwMode="auto">
          <a:xfrm>
            <a:off x="838200" y="5867400"/>
            <a:ext cx="701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人工神经网络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是对</a:t>
            </a:r>
            <a:r>
              <a:rPr kumimoji="1" lang="zh-CN" altLang="en-US" sz="24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人脑的模拟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"/>
            <a:ext cx="7772400" cy="762000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52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001000" cy="46482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神经网络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是人脑的抽象、简化和模拟，反映了人脑功能的若干基本特征：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网络的信息处理，由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间的相互作用实现，具有并行处理的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知识与信息的存储，表现为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间分布式的物理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网络的学习和识别，决定于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连接权重的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动态演化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具有联想记忆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"/>
            <a:ext cx="7772400" cy="762000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15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rgbClr val="CC3300"/>
                </a:solidFill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神经网络的数理模型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7924800" cy="54102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基本运算可归结为四种：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积与和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权重学习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阈值处理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非线性函数处理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zh-CN" altLang="en-US" sz="2400" b="1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的工作方式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　　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两个阶段组成：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：神经元间的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连接权重，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可由学习规则进行调整，以使目标（准则）函数达最小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  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连接权重不变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，由网络的输入，得到相应的输出</a:t>
            </a:r>
            <a:endParaRPr lang="zh-CN" altLang="en-US" sz="2400" b="1" dirty="0" smtClean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089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7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神经网络的不同分类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153400" cy="55626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按性能：连续型与离散型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确定型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与随机型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静态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与动态网络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按连接方式：前馈（前向）型与反馈型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按逼近特性：全局逼近型与局部逼近型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按学习方式：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有监督的学习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无监督的学习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强化学习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它们都是模拟人适应环境的学习过程的一种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机器学习模型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，因此，具有学习能力的系统，称：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r>
              <a:rPr lang="zh-CN" altLang="en-US" sz="2400" b="1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学习系统（学习机）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994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705725" cy="685800"/>
          </a:xfrm>
        </p:spPr>
        <p:txBody>
          <a:bodyPr/>
          <a:lstStyle/>
          <a:p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历史回顾</a:t>
            </a:r>
          </a:p>
        </p:txBody>
      </p:sp>
      <p:sp>
        <p:nvSpPr>
          <p:cNvPr id="8909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2" name="矩形 5"/>
          <p:cNvSpPr>
            <a:spLocks noChangeArrowheads="1"/>
          </p:cNvSpPr>
          <p:nvPr/>
        </p:nvSpPr>
        <p:spPr bwMode="auto">
          <a:xfrm>
            <a:off x="646112" y="990600"/>
            <a:ext cx="7902575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zh-CN" altLang="zh-CN" sz="2400" dirty="0" smtClean="0"/>
              <a:t>人工神经网络</a:t>
            </a:r>
            <a:r>
              <a:rPr lang="zh-CN" altLang="zh-CN" sz="2400" dirty="0"/>
              <a:t>的发展是曲折的，从萌芽期</a:t>
            </a:r>
            <a:r>
              <a:rPr lang="zh-CN" altLang="zh-CN" sz="2400" dirty="0" smtClean="0"/>
              <a:t>到</a:t>
            </a:r>
            <a:r>
              <a:rPr lang="zh-CN" altLang="en-US" sz="2400" dirty="0" smtClean="0"/>
              <a:t>现在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几经兴衰。可以将其发展历史大体上分成如下五个时期</a:t>
            </a:r>
            <a:r>
              <a:rPr lang="en-US" altLang="zh-CN" sz="2400" dirty="0"/>
              <a:t>:</a:t>
            </a:r>
          </a:p>
          <a:p>
            <a:pPr marL="990600" lvl="1" indent="-533400">
              <a:spcBef>
                <a:spcPts val="1200"/>
              </a:spcBef>
              <a:tabLst>
                <a:tab pos="533400" algn="l"/>
              </a:tabLst>
              <a:defRPr/>
            </a:pPr>
            <a:r>
              <a:rPr lang="en-US" altLang="zh-CN" sz="2400" b="1" dirty="0" smtClean="0"/>
              <a:t>1</a:t>
            </a:r>
            <a:r>
              <a:rPr lang="en-US" altLang="zh-CN" sz="2400" b="1" dirty="0"/>
              <a:t>. </a:t>
            </a:r>
            <a:r>
              <a:rPr lang="zh-CN" altLang="zh-CN" sz="2400" b="1" dirty="0"/>
              <a:t>萌芽期</a:t>
            </a:r>
            <a:endParaRPr lang="zh-CN" altLang="zh-CN" sz="2400" dirty="0"/>
          </a:p>
          <a:p>
            <a:pPr marL="990600" lvl="1" indent="-533400">
              <a:spcBef>
                <a:spcPts val="1200"/>
              </a:spcBef>
              <a:tabLst>
                <a:tab pos="533400" algn="l"/>
              </a:tabLst>
              <a:defRPr/>
            </a:pPr>
            <a:r>
              <a:rPr lang="en-US" altLang="zh-CN" sz="2400" b="1" dirty="0"/>
              <a:t>2. </a:t>
            </a:r>
            <a:r>
              <a:rPr lang="zh-CN" altLang="zh-CN" sz="2400" b="1" dirty="0"/>
              <a:t>第一高潮期</a:t>
            </a:r>
            <a:endParaRPr lang="zh-CN" altLang="zh-CN" sz="2400" dirty="0"/>
          </a:p>
          <a:p>
            <a:pPr marL="990600" lvl="1" indent="-533400">
              <a:spcBef>
                <a:spcPts val="1200"/>
              </a:spcBef>
              <a:tabLst>
                <a:tab pos="533400" algn="l"/>
              </a:tabLst>
              <a:defRPr/>
            </a:pPr>
            <a:r>
              <a:rPr lang="en-US" altLang="zh-CN" sz="2400" b="1" dirty="0"/>
              <a:t>3. </a:t>
            </a:r>
            <a:r>
              <a:rPr lang="zh-CN" altLang="zh-CN" sz="2400" b="1" dirty="0"/>
              <a:t>反思期</a:t>
            </a:r>
            <a:endParaRPr lang="zh-CN" altLang="zh-CN" sz="2400" dirty="0"/>
          </a:p>
          <a:p>
            <a:pPr marL="990600" lvl="1" indent="-533400">
              <a:spcBef>
                <a:spcPts val="1200"/>
              </a:spcBef>
              <a:tabLst>
                <a:tab pos="533400" algn="l"/>
              </a:tabLst>
              <a:defRPr/>
            </a:pPr>
            <a:r>
              <a:rPr lang="en-US" altLang="zh-CN" sz="2400" b="1" dirty="0"/>
              <a:t>4. </a:t>
            </a:r>
            <a:r>
              <a:rPr lang="zh-CN" altLang="zh-CN" sz="2400" b="1" dirty="0"/>
              <a:t>第二高潮期</a:t>
            </a:r>
            <a:endParaRPr lang="zh-CN" altLang="zh-CN" sz="2400" dirty="0"/>
          </a:p>
          <a:p>
            <a:pPr marL="990600" lvl="1" indent="-533400">
              <a:spcBef>
                <a:spcPts val="1200"/>
              </a:spcBef>
              <a:tabLst>
                <a:tab pos="533400" algn="l"/>
              </a:tabLst>
              <a:defRPr/>
            </a:pPr>
            <a:r>
              <a:rPr lang="en-US" altLang="zh-CN" sz="2400" b="1" dirty="0"/>
              <a:t>5. </a:t>
            </a:r>
            <a:r>
              <a:rPr lang="zh-CN" altLang="zh-CN" sz="2400" b="1" dirty="0"/>
              <a:t>再认识与应用研究期</a:t>
            </a:r>
            <a:endParaRPr lang="en-US" altLang="zh-CN" sz="2400" dirty="0"/>
          </a:p>
          <a:p>
            <a:pPr marL="533400" indent="-533400">
              <a:buFont typeface="Wingdings" pitchFamily="2" charset="2"/>
              <a:buChar char="n"/>
              <a:tabLst>
                <a:tab pos="533400" algn="l"/>
              </a:tabLst>
              <a:defRPr/>
            </a:pPr>
            <a:endParaRPr lang="zh-CN" altLang="zh-CN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934"/>
            <a:ext cx="9144000" cy="2412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4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05725" cy="685800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萌芽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1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0116" name="矩形 5"/>
          <p:cNvSpPr>
            <a:spLocks noChangeArrowheads="1"/>
          </p:cNvSpPr>
          <p:nvPr/>
        </p:nvSpPr>
        <p:spPr bwMode="auto">
          <a:xfrm>
            <a:off x="533400" y="1029355"/>
            <a:ext cx="8153399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4638" indent="-274638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89038" indent="-274638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200" dirty="0"/>
              <a:t>人工神经网络的研究最早可以追溯到</a:t>
            </a:r>
            <a:r>
              <a:rPr lang="zh-CN" altLang="zh-CN" sz="2200" b="1" dirty="0">
                <a:solidFill>
                  <a:srgbClr val="0000FF"/>
                </a:solidFill>
              </a:rPr>
              <a:t>人类开始研究自己的智能的时期</a:t>
            </a:r>
            <a:r>
              <a:rPr lang="zh-CN" altLang="zh-CN" sz="2200" dirty="0"/>
              <a:t>，这一时期截止到</a:t>
            </a:r>
            <a:r>
              <a:rPr lang="en-US" altLang="zh-CN" sz="2200" dirty="0"/>
              <a:t>1949</a:t>
            </a:r>
            <a:r>
              <a:rPr lang="zh-CN" altLang="zh-CN" sz="2200" dirty="0" smtClean="0"/>
              <a:t>年</a:t>
            </a:r>
            <a:endParaRPr lang="zh-CN" altLang="zh-CN" sz="22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en-US" altLang="zh-CN" sz="2200" dirty="0"/>
              <a:t>1943</a:t>
            </a:r>
            <a:r>
              <a:rPr lang="zh-CN" altLang="zh-CN" sz="2200" dirty="0"/>
              <a:t>年，心理学家</a:t>
            </a:r>
            <a:r>
              <a:rPr lang="en-US" altLang="zh-CN" sz="2200" dirty="0"/>
              <a:t>McCulloch</a:t>
            </a:r>
            <a:r>
              <a:rPr lang="zh-CN" altLang="zh-CN" sz="2200" dirty="0"/>
              <a:t>和数学家</a:t>
            </a:r>
            <a:r>
              <a:rPr lang="en-US" altLang="zh-CN" sz="2200" dirty="0"/>
              <a:t>Pitts</a:t>
            </a:r>
            <a:r>
              <a:rPr lang="zh-CN" altLang="zh-CN" sz="2200" dirty="0"/>
              <a:t>建立起了著名的阈值加权和模型，简称为</a:t>
            </a:r>
            <a:r>
              <a:rPr lang="en-US" altLang="zh-CN" sz="2200" b="1" dirty="0">
                <a:solidFill>
                  <a:srgbClr val="0000FF"/>
                </a:solidFill>
              </a:rPr>
              <a:t>M-P</a:t>
            </a:r>
            <a:r>
              <a:rPr lang="zh-CN" altLang="zh-CN" sz="2200" b="1" dirty="0" smtClean="0">
                <a:solidFill>
                  <a:srgbClr val="0000FF"/>
                </a:solidFill>
              </a:rPr>
              <a:t>模型</a:t>
            </a:r>
            <a:endParaRPr lang="zh-CN" altLang="zh-CN" sz="22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en-US" altLang="zh-CN" sz="2200" dirty="0"/>
              <a:t>1949</a:t>
            </a:r>
            <a:r>
              <a:rPr lang="zh-CN" altLang="zh-CN" sz="2200" dirty="0"/>
              <a:t>年，心理学家</a:t>
            </a:r>
            <a:r>
              <a:rPr lang="en-US" altLang="zh-CN" sz="2200" dirty="0"/>
              <a:t>D.O. Hebb</a:t>
            </a:r>
            <a:r>
              <a:rPr lang="zh-CN" altLang="zh-CN" sz="2200" dirty="0"/>
              <a:t>提出神经元之间突触联系是可变的假说。他给出了</a:t>
            </a:r>
            <a:r>
              <a:rPr lang="zh-CN" altLang="zh-CN" sz="2200" b="1" dirty="0">
                <a:solidFill>
                  <a:srgbClr val="0000FF"/>
                </a:solidFill>
              </a:rPr>
              <a:t>人工神经网络的学习律</a:t>
            </a:r>
            <a:r>
              <a:rPr lang="zh-CN" altLang="zh-CN" sz="2200" dirty="0" smtClean="0"/>
              <a:t>——</a:t>
            </a:r>
            <a:r>
              <a:rPr lang="zh-CN" altLang="en-US" sz="2200" dirty="0" smtClean="0"/>
              <a:t>连接</a:t>
            </a:r>
            <a:r>
              <a:rPr lang="zh-CN" altLang="zh-CN" sz="2200" dirty="0" smtClean="0"/>
              <a:t>两</a:t>
            </a:r>
            <a:r>
              <a:rPr lang="zh-CN" altLang="zh-CN" sz="2200" dirty="0"/>
              <a:t>个神经元的突触的强度按如下规则变化：</a:t>
            </a:r>
            <a:endParaRPr lang="en-US" altLang="zh-CN" sz="2200" dirty="0"/>
          </a:p>
          <a:p>
            <a:pPr lvl="1" eaLnBrk="1" hangingPunct="1">
              <a:spcBef>
                <a:spcPts val="1200"/>
              </a:spcBef>
              <a:buFont typeface="Wingdings" pitchFamily="2" charset="2"/>
              <a:buChar char="ü"/>
            </a:pPr>
            <a:r>
              <a:rPr lang="zh-CN" altLang="zh-CN" sz="2200" dirty="0"/>
              <a:t>在任意时刻，当这两个神经元处于同一种状态时，表明这两个神经元具有对问题响应的一致性，所以，它们应该互相支持，其间的信号传输应该加强，这是通过加强其间突触</a:t>
            </a:r>
            <a:r>
              <a:rPr lang="zh-CN" altLang="zh-CN" sz="2200" dirty="0" smtClean="0"/>
              <a:t>的</a:t>
            </a:r>
            <a:r>
              <a:rPr lang="zh-CN" altLang="en-US" sz="2200" dirty="0" smtClean="0"/>
              <a:t>连接</a:t>
            </a:r>
            <a:r>
              <a:rPr lang="zh-CN" altLang="zh-CN" sz="2200" dirty="0" smtClean="0"/>
              <a:t>强度</a:t>
            </a:r>
            <a:r>
              <a:rPr lang="zh-CN" altLang="zh-CN" sz="2200" dirty="0"/>
              <a:t>实现</a:t>
            </a:r>
            <a:r>
              <a:rPr lang="zh-CN" altLang="zh-CN" sz="2200" dirty="0" smtClean="0"/>
              <a:t>的</a:t>
            </a:r>
            <a:endParaRPr lang="en-US" altLang="zh-CN" sz="2200" dirty="0"/>
          </a:p>
          <a:p>
            <a:pPr lvl="1" eaLnBrk="1" hangingPunct="1">
              <a:spcBef>
                <a:spcPts val="1200"/>
              </a:spcBef>
              <a:buFont typeface="Wingdings" pitchFamily="2" charset="2"/>
              <a:buChar char="ü"/>
            </a:pPr>
            <a:r>
              <a:rPr lang="zh-CN" altLang="zh-CN" sz="2200" dirty="0"/>
              <a:t>反之，在某一时刻，当这两个神经元处于不同的状态时，表明它们对问题的响应是不一致的，因此它们之间的突触</a:t>
            </a:r>
            <a:r>
              <a:rPr lang="zh-CN" altLang="zh-CN" sz="2200" dirty="0" smtClean="0"/>
              <a:t>的</a:t>
            </a:r>
            <a:r>
              <a:rPr lang="zh-CN" altLang="en-US" sz="2200" dirty="0" smtClean="0"/>
              <a:t>连接</a:t>
            </a:r>
            <a:r>
              <a:rPr lang="zh-CN" altLang="zh-CN" sz="2200" dirty="0" smtClean="0"/>
              <a:t>强度</a:t>
            </a:r>
            <a:r>
              <a:rPr lang="zh-CN" altLang="zh-CN" sz="2200" dirty="0"/>
              <a:t>被减弱。这被称为</a:t>
            </a:r>
            <a:r>
              <a:rPr lang="en-US" altLang="zh-CN" sz="2200" dirty="0"/>
              <a:t>Hebb</a:t>
            </a:r>
            <a:r>
              <a:rPr lang="zh-CN" altLang="zh-CN" sz="2200" dirty="0" smtClean="0"/>
              <a:t>学习律</a:t>
            </a:r>
            <a:endParaRPr lang="zh-CN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85980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719137" y="0"/>
            <a:ext cx="7705725" cy="685800"/>
          </a:xfrm>
        </p:spPr>
        <p:txBody>
          <a:bodyPr/>
          <a:lstStyle/>
          <a:p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高潮期</a:t>
            </a:r>
          </a:p>
        </p:txBody>
      </p:sp>
      <p:sp>
        <p:nvSpPr>
          <p:cNvPr id="9113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1140" name="矩形 5"/>
          <p:cNvSpPr>
            <a:spLocks noChangeArrowheads="1"/>
          </p:cNvSpPr>
          <p:nvPr/>
        </p:nvSpPr>
        <p:spPr bwMode="auto">
          <a:xfrm>
            <a:off x="470694" y="1290638"/>
            <a:ext cx="8202612" cy="434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4638" indent="-274638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第一高潮期大体上可以认为是从</a:t>
            </a:r>
            <a:r>
              <a:rPr lang="en-US" altLang="zh-CN" sz="2400" dirty="0"/>
              <a:t>1950</a:t>
            </a:r>
            <a:r>
              <a:rPr lang="zh-CN" altLang="zh-CN" sz="2400" dirty="0"/>
              <a:t>年到</a:t>
            </a:r>
            <a:r>
              <a:rPr lang="en-US" altLang="zh-CN" sz="2400" dirty="0"/>
              <a:t>1968</a:t>
            </a:r>
            <a:r>
              <a:rPr lang="zh-CN" altLang="zh-CN" sz="2400" dirty="0"/>
              <a:t>年，也就是从</a:t>
            </a:r>
            <a:r>
              <a:rPr lang="zh-CN" altLang="zh-CN" sz="2400" b="1" dirty="0">
                <a:solidFill>
                  <a:srgbClr val="0000FF"/>
                </a:solidFill>
              </a:rPr>
              <a:t>单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级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感知机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</a:rPr>
              <a:t>Perceptron</a:t>
            </a:r>
            <a:r>
              <a:rPr lang="zh-CN" altLang="zh-CN" sz="2400" b="1" dirty="0">
                <a:solidFill>
                  <a:srgbClr val="0000FF"/>
                </a:solidFill>
              </a:rPr>
              <a:t>）</a:t>
            </a:r>
            <a:r>
              <a:rPr lang="zh-CN" altLang="zh-CN" sz="2400" dirty="0"/>
              <a:t>的构造成功开始，到单</a:t>
            </a:r>
            <a:r>
              <a:rPr lang="zh-CN" altLang="zh-CN" sz="2400" dirty="0" smtClean="0"/>
              <a:t>级</a:t>
            </a:r>
            <a:r>
              <a:rPr lang="zh-CN" altLang="en-US" sz="2400" dirty="0" smtClean="0"/>
              <a:t>感知机</a:t>
            </a:r>
            <a:r>
              <a:rPr lang="zh-CN" altLang="zh-CN" sz="2400" dirty="0" smtClean="0"/>
              <a:t>被</a:t>
            </a:r>
            <a:r>
              <a:rPr lang="zh-CN" altLang="zh-CN" sz="2400" dirty="0"/>
              <a:t>无情的否定</a:t>
            </a:r>
            <a:r>
              <a:rPr lang="zh-CN" altLang="zh-CN" sz="2400" dirty="0" smtClean="0"/>
              <a:t>为止</a:t>
            </a:r>
            <a:endParaRPr lang="en-US" altLang="zh-CN" sz="24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它被人们用于各种问题的求解，甚至在一段时间里，它使人们乐观的认为</a:t>
            </a:r>
            <a:r>
              <a:rPr lang="zh-CN" altLang="zh-CN" sz="2400" b="1" dirty="0">
                <a:solidFill>
                  <a:srgbClr val="0000FF"/>
                </a:solidFill>
              </a:rPr>
              <a:t>几乎已经找到了智能的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关键</a:t>
            </a:r>
            <a:endParaRPr lang="zh-CN" altLang="zh-CN" sz="24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早期的成功，给人们带来了极大的兴奋。不少人认为，只要其他的技术条件成熟，就可以重构人脑，因为重构人脑的问题已转换成建立一个足够大的网络的</a:t>
            </a:r>
            <a:r>
              <a:rPr lang="zh-CN" altLang="zh-CN" sz="2400" dirty="0" smtClean="0"/>
              <a:t>问题</a:t>
            </a:r>
            <a:endParaRPr lang="en-US" altLang="zh-CN" sz="24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包括美国政府在内的许多部门都开始大批投入此项研究，希望尽快占领</a:t>
            </a:r>
            <a:r>
              <a:rPr lang="zh-CN" altLang="zh-CN" sz="2400" dirty="0" smtClean="0"/>
              <a:t>制高点</a:t>
            </a:r>
            <a:endParaRPr lang="zh-CN" altLang="zh-CN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210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418" y="0"/>
            <a:ext cx="7705725" cy="685800"/>
          </a:xfrm>
        </p:spPr>
        <p:txBody>
          <a:bodyPr/>
          <a:lstStyle/>
          <a:p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</a:p>
        </p:txBody>
      </p:sp>
      <p:sp>
        <p:nvSpPr>
          <p:cNvPr id="9216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64" name="矩形 5"/>
          <p:cNvSpPr>
            <a:spLocks noChangeArrowheads="1"/>
          </p:cNvSpPr>
          <p:nvPr/>
        </p:nvSpPr>
        <p:spPr bwMode="auto">
          <a:xfrm>
            <a:off x="533400" y="990600"/>
            <a:ext cx="8202612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en-US" altLang="zh-CN" sz="2400" dirty="0"/>
              <a:t>M.L. Minsky</a:t>
            </a:r>
            <a:r>
              <a:rPr lang="zh-CN" altLang="zh-CN" sz="2400" dirty="0"/>
              <a:t>和</a:t>
            </a:r>
            <a:r>
              <a:rPr lang="en-US" altLang="zh-CN" sz="2400" dirty="0"/>
              <a:t>S. </a:t>
            </a:r>
            <a:r>
              <a:rPr lang="en-US" altLang="zh-CN" sz="2400" dirty="0" err="1"/>
              <a:t>Papert</a:t>
            </a:r>
            <a:r>
              <a:rPr lang="zh-CN" altLang="zh-CN" sz="2400" dirty="0"/>
              <a:t>对单</a:t>
            </a:r>
            <a:r>
              <a:rPr lang="zh-CN" altLang="zh-CN" sz="2400" dirty="0" smtClean="0"/>
              <a:t>级</a:t>
            </a:r>
            <a:r>
              <a:rPr lang="zh-CN" altLang="en-US" sz="2400" dirty="0" smtClean="0"/>
              <a:t>感知机</a:t>
            </a:r>
            <a:r>
              <a:rPr lang="zh-CN" altLang="zh-CN" sz="2400" dirty="0" smtClean="0"/>
              <a:t>进行</a:t>
            </a:r>
            <a:r>
              <a:rPr lang="zh-CN" altLang="zh-CN" sz="2400" dirty="0"/>
              <a:t>了深入的研究，从理论上证明了当时的</a:t>
            </a:r>
            <a:r>
              <a:rPr lang="zh-CN" altLang="zh-CN" sz="2400" b="1" dirty="0">
                <a:solidFill>
                  <a:srgbClr val="0000FF"/>
                </a:solidFill>
              </a:rPr>
              <a:t>单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级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感知机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无法</a:t>
            </a:r>
            <a:r>
              <a:rPr lang="zh-CN" altLang="zh-CN" sz="2400" b="1" dirty="0">
                <a:solidFill>
                  <a:srgbClr val="0000FF"/>
                </a:solidFill>
              </a:rPr>
              <a:t>解决许多简单的问题</a:t>
            </a:r>
            <a:r>
              <a:rPr lang="zh-CN" altLang="zh-CN" sz="2400" dirty="0"/>
              <a:t>。在这些问题中，甚至包括</a:t>
            </a:r>
            <a:r>
              <a:rPr lang="zh-CN" altLang="zh-CN" sz="2400" b="1" dirty="0">
                <a:solidFill>
                  <a:srgbClr val="0000FF"/>
                </a:solidFill>
              </a:rPr>
              <a:t>最基本的“异或”问题</a:t>
            </a:r>
            <a:r>
              <a:rPr lang="zh-CN" altLang="zh-CN" sz="2400" dirty="0"/>
              <a:t>。这一成果在《</a:t>
            </a:r>
            <a:r>
              <a:rPr lang="en-US" altLang="zh-CN" sz="2400" dirty="0"/>
              <a:t>Perceptron</a:t>
            </a:r>
            <a:r>
              <a:rPr lang="zh-CN" altLang="zh-CN" sz="2400" dirty="0"/>
              <a:t>》一书中发表，该书由</a:t>
            </a:r>
            <a:r>
              <a:rPr lang="en-US" altLang="zh-CN" sz="2400" dirty="0"/>
              <a:t>MIT</a:t>
            </a:r>
            <a:r>
              <a:rPr lang="zh-CN" altLang="zh-CN" sz="2400" dirty="0"/>
              <a:t>出版社在</a:t>
            </a:r>
            <a:r>
              <a:rPr lang="en-US" altLang="zh-CN" sz="2400" dirty="0"/>
              <a:t>1969</a:t>
            </a:r>
            <a:r>
              <a:rPr lang="zh-CN" altLang="zh-CN" sz="2400" dirty="0"/>
              <a:t>年出版发行。以该书的出版为标志，人们对人工神经网络的研究进入了反思</a:t>
            </a:r>
            <a:r>
              <a:rPr lang="zh-CN" altLang="zh-CN" sz="2400" dirty="0" smtClean="0"/>
              <a:t>期</a:t>
            </a:r>
            <a:endParaRPr lang="zh-CN" altLang="zh-CN" sz="24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在</a:t>
            </a:r>
            <a:r>
              <a:rPr lang="en-US" altLang="zh-CN" sz="2400" dirty="0"/>
              <a:t>20</a:t>
            </a:r>
            <a:r>
              <a:rPr lang="zh-CN" altLang="zh-CN" sz="2400" dirty="0"/>
              <a:t>世纪</a:t>
            </a:r>
            <a:r>
              <a:rPr lang="en-US" altLang="zh-CN" sz="2400" dirty="0"/>
              <a:t>70</a:t>
            </a:r>
            <a:r>
              <a:rPr lang="zh-CN" altLang="zh-CN" sz="2400" dirty="0"/>
              <a:t>年代和</a:t>
            </a:r>
            <a:r>
              <a:rPr lang="en-US" altLang="zh-CN" sz="2400" dirty="0"/>
              <a:t>80</a:t>
            </a:r>
            <a:r>
              <a:rPr lang="zh-CN" altLang="zh-CN" sz="2400" dirty="0"/>
              <a:t>年代早期，他们的研究结果很难得到发表，而且是散布于各种杂志之中，使得不少有意义的成果即使在发表之后，也难以被同行看到，这</a:t>
            </a:r>
            <a:r>
              <a:rPr lang="zh-CN" altLang="zh-CN" sz="2400" b="1" dirty="0">
                <a:solidFill>
                  <a:srgbClr val="0000FF"/>
                </a:solidFill>
              </a:rPr>
              <a:t>导致了反思期的延长</a:t>
            </a:r>
            <a:r>
              <a:rPr lang="zh-CN" altLang="zh-CN" sz="2400" dirty="0"/>
              <a:t>。著名的</a:t>
            </a:r>
            <a:r>
              <a:rPr lang="en-US" altLang="zh-CN" sz="2400" dirty="0"/>
              <a:t>BP</a:t>
            </a:r>
            <a:r>
              <a:rPr lang="zh-CN" altLang="zh-CN" sz="2400" dirty="0"/>
              <a:t>算法的研究就是一个</a:t>
            </a:r>
            <a:r>
              <a:rPr lang="zh-CN" altLang="zh-CN" sz="2400" dirty="0" smtClean="0"/>
              <a:t>例子</a:t>
            </a:r>
            <a:endParaRPr lang="zh-CN" altLang="zh-CN" sz="24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在这一段的反思中，人们发现，有一类问题是单</a:t>
            </a:r>
            <a:r>
              <a:rPr lang="zh-CN" altLang="zh-CN" sz="2400" dirty="0" smtClean="0"/>
              <a:t>级</a:t>
            </a:r>
            <a:r>
              <a:rPr lang="zh-CN" altLang="en-US" sz="2400" dirty="0" smtClean="0"/>
              <a:t>感知机</a:t>
            </a:r>
            <a:r>
              <a:rPr lang="zh-CN" altLang="zh-CN" sz="2400" dirty="0" smtClean="0"/>
              <a:t>无法</a:t>
            </a:r>
            <a:r>
              <a:rPr lang="zh-CN" altLang="zh-CN" sz="2400" dirty="0"/>
              <a:t>解决的，这</a:t>
            </a:r>
            <a:r>
              <a:rPr lang="zh-CN" altLang="zh-CN" sz="2400" b="1" dirty="0">
                <a:solidFill>
                  <a:srgbClr val="0000FF"/>
                </a:solidFill>
              </a:rPr>
              <a:t>类问题是线性不可分的</a:t>
            </a:r>
            <a:r>
              <a:rPr lang="zh-CN" altLang="zh-CN" sz="2400" dirty="0"/>
              <a:t>。要想突破线性不可分问题，必须</a:t>
            </a:r>
            <a:r>
              <a:rPr lang="zh-CN" altLang="zh-CN" sz="2400" b="1" dirty="0">
                <a:solidFill>
                  <a:srgbClr val="0000FF"/>
                </a:solidFill>
              </a:rPr>
              <a:t>采用功能更强的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多级网络</a:t>
            </a:r>
            <a:endParaRPr lang="zh-CN" altLang="zh-CN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2213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05725" cy="685800"/>
          </a:xfrm>
        </p:spPr>
        <p:txBody>
          <a:bodyPr/>
          <a:lstStyle/>
          <a:p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高潮期</a:t>
            </a:r>
          </a:p>
        </p:txBody>
      </p:sp>
      <p:sp>
        <p:nvSpPr>
          <p:cNvPr id="9318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88" name="矩形 5"/>
          <p:cNvSpPr>
            <a:spLocks noChangeArrowheads="1"/>
          </p:cNvSpPr>
          <p:nvPr/>
        </p:nvSpPr>
        <p:spPr bwMode="auto">
          <a:xfrm>
            <a:off x="555625" y="1066800"/>
            <a:ext cx="8207375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14400" indent="-4572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200"/>
              </a:spcBef>
            </a:pPr>
            <a:r>
              <a:rPr lang="zh-CN" altLang="zh-CN" sz="2400" dirty="0" smtClean="0"/>
              <a:t>人工神经网络</a:t>
            </a:r>
            <a:r>
              <a:rPr lang="zh-CN" altLang="zh-CN" sz="2400" dirty="0"/>
              <a:t>研究的第二次高潮到来的标志是</a:t>
            </a:r>
            <a:r>
              <a:rPr lang="zh-CN" altLang="zh-CN" sz="2400" b="1" dirty="0">
                <a:solidFill>
                  <a:srgbClr val="0000FF"/>
                </a:solidFill>
              </a:rPr>
              <a:t>美国加州理工学院生物物理学家</a:t>
            </a:r>
            <a:r>
              <a:rPr lang="en-US" altLang="zh-CN" sz="2400" b="1" dirty="0">
                <a:solidFill>
                  <a:srgbClr val="0000FF"/>
                </a:solidFill>
              </a:rPr>
              <a:t>J. Hopfield</a:t>
            </a:r>
            <a:r>
              <a:rPr lang="zh-CN" altLang="zh-CN" sz="2400" b="1" dirty="0">
                <a:solidFill>
                  <a:srgbClr val="0000FF"/>
                </a:solidFill>
              </a:rPr>
              <a:t>的两篇重要论文分别于</a:t>
            </a:r>
            <a:r>
              <a:rPr lang="en-US" altLang="zh-CN" sz="2400" b="1" dirty="0">
                <a:solidFill>
                  <a:srgbClr val="0000FF"/>
                </a:solidFill>
              </a:rPr>
              <a:t>1982</a:t>
            </a:r>
            <a:r>
              <a:rPr lang="zh-CN" altLang="zh-CN" sz="2400" b="1" dirty="0">
                <a:solidFill>
                  <a:srgbClr val="0000FF"/>
                </a:solidFill>
              </a:rPr>
              <a:t>年和</a:t>
            </a:r>
            <a:r>
              <a:rPr lang="en-US" altLang="zh-CN" sz="2400" b="1" dirty="0">
                <a:solidFill>
                  <a:srgbClr val="0000FF"/>
                </a:solidFill>
              </a:rPr>
              <a:t>1984</a:t>
            </a:r>
            <a:r>
              <a:rPr lang="zh-CN" altLang="zh-CN" sz="2400" b="1" dirty="0">
                <a:solidFill>
                  <a:srgbClr val="0000FF"/>
                </a:solidFill>
              </a:rPr>
              <a:t>年在美国科学院院刊上发表</a:t>
            </a:r>
            <a:r>
              <a:rPr lang="zh-CN" altLang="zh-CN" sz="2400" dirty="0"/>
              <a:t>。总结起来，这个期间的代表作有：</a:t>
            </a:r>
          </a:p>
          <a:p>
            <a:pPr lvl="1" eaLnBrk="1" hangingPunct="1">
              <a:spcBef>
                <a:spcPts val="1200"/>
              </a:spcBef>
              <a:buFontTx/>
              <a:buAutoNum type="arabicParenR"/>
            </a:pPr>
            <a:r>
              <a:rPr lang="en-US" altLang="zh-CN" sz="2400" dirty="0"/>
              <a:t>1982</a:t>
            </a:r>
            <a:r>
              <a:rPr lang="zh-CN" altLang="zh-CN" sz="2400" dirty="0"/>
              <a:t>年，</a:t>
            </a:r>
            <a:r>
              <a:rPr lang="en-US" altLang="zh-CN" sz="2400" dirty="0"/>
              <a:t>J. Hopfield</a:t>
            </a:r>
            <a:r>
              <a:rPr lang="zh-CN" altLang="zh-CN" sz="2400" dirty="0"/>
              <a:t>提出循环</a:t>
            </a:r>
            <a:r>
              <a:rPr lang="zh-CN" altLang="zh-CN" sz="2400" dirty="0" smtClean="0"/>
              <a:t>网络</a:t>
            </a:r>
            <a:endParaRPr lang="en-US" altLang="zh-CN" sz="2400" dirty="0"/>
          </a:p>
          <a:p>
            <a:pPr lvl="1" eaLnBrk="1" hangingPunct="1">
              <a:spcBef>
                <a:spcPts val="1200"/>
              </a:spcBef>
              <a:buFontTx/>
              <a:buAutoNum type="arabicParenR"/>
            </a:pPr>
            <a:r>
              <a:rPr lang="en-US" altLang="zh-CN" sz="2400" dirty="0"/>
              <a:t>1984</a:t>
            </a:r>
            <a:r>
              <a:rPr lang="zh-CN" altLang="zh-CN" sz="2400" dirty="0"/>
              <a:t>年，</a:t>
            </a:r>
            <a:r>
              <a:rPr lang="en-US" altLang="zh-CN" sz="2400" dirty="0" err="1"/>
              <a:t>J.Hopfield</a:t>
            </a:r>
            <a:r>
              <a:rPr lang="zh-CN" altLang="zh-CN" sz="2400" dirty="0"/>
              <a:t>设计研制了称为</a:t>
            </a:r>
            <a:r>
              <a:rPr lang="en-US" altLang="zh-CN" sz="2400" dirty="0"/>
              <a:t>Hopfield</a:t>
            </a:r>
            <a:r>
              <a:rPr lang="zh-CN" altLang="zh-CN" sz="2400" dirty="0"/>
              <a:t>网的</a:t>
            </a:r>
            <a:r>
              <a:rPr lang="zh-CN" altLang="zh-CN" sz="2400" dirty="0" smtClean="0"/>
              <a:t>电路</a:t>
            </a:r>
            <a:endParaRPr lang="en-US" altLang="zh-CN" sz="2400" dirty="0"/>
          </a:p>
          <a:p>
            <a:pPr lvl="1" eaLnBrk="1" hangingPunct="1">
              <a:spcBef>
                <a:spcPts val="1200"/>
              </a:spcBef>
              <a:buFontTx/>
              <a:buAutoNum type="arabicParenR"/>
            </a:pPr>
            <a:r>
              <a:rPr lang="en-US" altLang="zh-CN" sz="2400" dirty="0"/>
              <a:t>1985</a:t>
            </a:r>
            <a:r>
              <a:rPr lang="zh-CN" altLang="zh-CN" sz="2400" dirty="0"/>
              <a:t>年，美国加州大学圣地亚哥分校（</a:t>
            </a:r>
            <a:r>
              <a:rPr lang="en-US" altLang="zh-CN" sz="2400" dirty="0"/>
              <a:t>UCSD</a:t>
            </a:r>
            <a:r>
              <a:rPr lang="zh-CN" altLang="zh-CN" sz="2400" dirty="0"/>
              <a:t>）的</a:t>
            </a:r>
            <a:r>
              <a:rPr lang="en-US" altLang="zh-CN" sz="2400" dirty="0"/>
              <a:t>Hinton</a:t>
            </a:r>
            <a:r>
              <a:rPr lang="zh-CN" altLang="zh-CN" sz="2400" dirty="0"/>
              <a:t>等人提出所谓的</a:t>
            </a:r>
            <a:r>
              <a:rPr lang="en-US" altLang="zh-CN" sz="2400" dirty="0"/>
              <a:t>Boltzmann</a:t>
            </a:r>
            <a:r>
              <a:rPr lang="zh-CN" altLang="zh-CN" sz="2400" dirty="0" smtClean="0"/>
              <a:t>机</a:t>
            </a:r>
            <a:endParaRPr lang="en-US" altLang="zh-CN" sz="2400" dirty="0"/>
          </a:p>
          <a:p>
            <a:pPr lvl="1" eaLnBrk="1" hangingPunct="1">
              <a:spcBef>
                <a:spcPts val="1200"/>
              </a:spcBef>
              <a:buFontTx/>
              <a:buAutoNum type="arabicParenR"/>
            </a:pPr>
            <a:r>
              <a:rPr lang="en-US" altLang="zh-CN" sz="2400" dirty="0"/>
              <a:t>1986</a:t>
            </a:r>
            <a:r>
              <a:rPr lang="zh-CN" altLang="zh-CN" sz="2400" dirty="0"/>
              <a:t>年，</a:t>
            </a:r>
            <a:r>
              <a:rPr lang="en-US" altLang="zh-CN" sz="2400" dirty="0" err="1"/>
              <a:t>Rumelhart</a:t>
            </a:r>
            <a:r>
              <a:rPr lang="zh-CN" altLang="zh-CN" sz="2400" dirty="0"/>
              <a:t>等研究者重新独立提出多层网络的学习算法——</a:t>
            </a:r>
            <a:r>
              <a:rPr lang="en-US" altLang="zh-CN" sz="2400" dirty="0"/>
              <a:t>BP</a:t>
            </a:r>
            <a:r>
              <a:rPr lang="zh-CN" altLang="zh-CN" sz="2400" dirty="0"/>
              <a:t>算法，较好的解决了多层网络的学习</a:t>
            </a:r>
            <a:r>
              <a:rPr lang="zh-CN" altLang="zh-CN" sz="2400" dirty="0" smtClean="0"/>
              <a:t>问题</a:t>
            </a:r>
            <a:endParaRPr lang="en-US" altLang="zh-CN" sz="2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369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0225" y="0"/>
            <a:ext cx="7705725" cy="685800"/>
          </a:xfrm>
        </p:spPr>
        <p:txBody>
          <a:bodyPr/>
          <a:lstStyle/>
          <a:p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再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认识与应用研究期</a:t>
            </a:r>
          </a:p>
        </p:txBody>
      </p:sp>
      <p:sp>
        <p:nvSpPr>
          <p:cNvPr id="9421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12" name="矩形 5"/>
          <p:cNvSpPr>
            <a:spLocks noChangeArrowheads="1"/>
          </p:cNvSpPr>
          <p:nvPr/>
        </p:nvSpPr>
        <p:spPr bwMode="auto">
          <a:xfrm>
            <a:off x="555625" y="1125538"/>
            <a:ext cx="8054975" cy="529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5125" indent="-365125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71550" indent="-5143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实际上，步人</a:t>
            </a:r>
            <a:r>
              <a:rPr lang="en-US" altLang="zh-CN" sz="2400" dirty="0"/>
              <a:t>20</a:t>
            </a:r>
            <a:r>
              <a:rPr lang="zh-CN" altLang="zh-CN" sz="2400" dirty="0"/>
              <a:t>世纪</a:t>
            </a:r>
            <a:r>
              <a:rPr lang="en-US" altLang="zh-CN" sz="2400" dirty="0"/>
              <a:t>90</a:t>
            </a:r>
            <a:r>
              <a:rPr lang="zh-CN" altLang="zh-CN" sz="2400" dirty="0"/>
              <a:t>年代后，人们发现，</a:t>
            </a:r>
            <a:r>
              <a:rPr lang="zh-CN" altLang="zh-CN" sz="2400" b="1" dirty="0">
                <a:solidFill>
                  <a:srgbClr val="FF0000"/>
                </a:solidFill>
              </a:rPr>
              <a:t>关于人工神经网络还有许多待解决的问题</a:t>
            </a:r>
            <a:r>
              <a:rPr lang="zh-CN" altLang="zh-CN" sz="2400" dirty="0"/>
              <a:t>，其中包括许多理论</a:t>
            </a:r>
            <a:r>
              <a:rPr lang="zh-CN" altLang="zh-CN" sz="2400" dirty="0" smtClean="0"/>
              <a:t>问题</a:t>
            </a:r>
            <a:endParaRPr lang="en-US" altLang="zh-CN" sz="24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人工神经网络的不精确推理，使得它因为结果的精度较低而远远不能满足用户的</a:t>
            </a:r>
            <a:r>
              <a:rPr lang="zh-CN" altLang="zh-CN" sz="2400" dirty="0" smtClean="0"/>
              <a:t>需要</a:t>
            </a:r>
            <a:endParaRPr lang="en-US" altLang="zh-CN" sz="2400" dirty="0" smtClean="0"/>
          </a:p>
          <a:p>
            <a:pPr marL="0" indent="0" eaLnBrk="1" hangingPunct="1">
              <a:spcBef>
                <a:spcPts val="1200"/>
              </a:spcBef>
            </a:pPr>
            <a:r>
              <a:rPr lang="zh-CN" altLang="zh-CN" sz="2400" dirty="0" smtClean="0"/>
              <a:t>目前，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大多数</a:t>
            </a:r>
            <a:r>
              <a:rPr lang="zh-CN" altLang="zh-CN" sz="2400" b="1" dirty="0">
                <a:solidFill>
                  <a:srgbClr val="FF0000"/>
                </a:solidFill>
              </a:rPr>
              <a:t>的研究主要集中在以下三个方面</a:t>
            </a:r>
            <a:r>
              <a:rPr lang="zh-CN" altLang="zh-CN" sz="2400" dirty="0"/>
              <a:t>：</a:t>
            </a:r>
          </a:p>
          <a:p>
            <a:pPr lvl="1" eaLnBrk="1" hangingPunct="1">
              <a:spcBef>
                <a:spcPts val="1200"/>
              </a:spcBef>
              <a:buFontTx/>
              <a:buAutoNum type="arabicParenR"/>
            </a:pPr>
            <a:r>
              <a:rPr lang="zh-CN" altLang="zh-CN" sz="2400" dirty="0"/>
              <a:t>开发现有模型的应用，并在应用中根据实际运行情况对模型、算法加以改造，以提高网络的训练速度和运行的</a:t>
            </a:r>
            <a:r>
              <a:rPr lang="zh-CN" altLang="zh-CN" sz="2400" dirty="0" smtClean="0"/>
              <a:t>准确度</a:t>
            </a:r>
            <a:endParaRPr lang="en-US" altLang="zh-CN" sz="2400" dirty="0"/>
          </a:p>
          <a:p>
            <a:pPr lvl="1" eaLnBrk="1" hangingPunct="1">
              <a:spcBef>
                <a:spcPts val="1200"/>
              </a:spcBef>
              <a:buFontTx/>
              <a:buAutoNum type="arabicParenR"/>
            </a:pPr>
            <a:r>
              <a:rPr lang="zh-CN" altLang="zh-CN" sz="2400" dirty="0"/>
              <a:t>希望在理论上寻找新的突破，建立新的专用</a:t>
            </a:r>
            <a:r>
              <a:rPr lang="en-US" altLang="zh-CN" sz="2400" dirty="0"/>
              <a:t>/</a:t>
            </a:r>
            <a:r>
              <a:rPr lang="zh-CN" altLang="zh-CN" sz="2400" dirty="0"/>
              <a:t>通用模型和</a:t>
            </a:r>
            <a:r>
              <a:rPr lang="zh-CN" altLang="zh-CN" sz="2400" dirty="0" smtClean="0"/>
              <a:t>算法</a:t>
            </a:r>
            <a:endParaRPr lang="en-US" altLang="zh-CN" sz="2400" dirty="0"/>
          </a:p>
          <a:p>
            <a:pPr lvl="1" eaLnBrk="1" hangingPunct="1">
              <a:spcBef>
                <a:spcPts val="1200"/>
              </a:spcBef>
              <a:buFontTx/>
              <a:buAutoNum type="arabicParenR"/>
            </a:pPr>
            <a:r>
              <a:rPr lang="zh-CN" altLang="zh-CN" sz="2400" dirty="0"/>
              <a:t>进一步对生物神经系统进行研究，不断丰富对人脑的</a:t>
            </a:r>
            <a:r>
              <a:rPr lang="zh-CN" altLang="zh-CN" sz="2400" dirty="0" smtClean="0"/>
              <a:t>认识</a:t>
            </a:r>
            <a:endParaRPr lang="zh-CN" altLang="zh-CN" sz="2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337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4081641"/>
            <a:ext cx="4038600" cy="23191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42913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2000" b="1" dirty="0" smtClean="0"/>
              <a:t>10</a:t>
            </a:r>
            <a:r>
              <a:rPr lang="en-US" sz="2000" b="1" baseline="30000" dirty="0" smtClean="0"/>
              <a:t>11</a:t>
            </a:r>
            <a:r>
              <a:rPr lang="en-US" sz="2000" dirty="0" smtClean="0"/>
              <a:t>:  The </a:t>
            </a:r>
            <a:r>
              <a:rPr lang="en-US" sz="2000" dirty="0" smtClean="0">
                <a:solidFill>
                  <a:srgbClr val="FF0000"/>
                </a:solidFill>
              </a:rPr>
              <a:t>number</a:t>
            </a:r>
            <a:r>
              <a:rPr lang="en-US" sz="2000" dirty="0" smtClean="0"/>
              <a:t> of neurons in the human brain</a:t>
            </a:r>
          </a:p>
          <a:p>
            <a:pPr indent="442913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2000" b="1" dirty="0" smtClean="0"/>
              <a:t>10</a:t>
            </a:r>
            <a:r>
              <a:rPr lang="en-US" sz="2000" b="1" baseline="30000" dirty="0" smtClean="0"/>
              <a:t>4</a:t>
            </a:r>
            <a:r>
              <a:rPr lang="en-US" sz="2000" dirty="0" smtClean="0"/>
              <a:t>:   The average number of </a:t>
            </a:r>
            <a:r>
              <a:rPr lang="en-US" sz="2000" dirty="0" smtClean="0">
                <a:solidFill>
                  <a:srgbClr val="FF0000"/>
                </a:solidFill>
              </a:rPr>
              <a:t>connections</a:t>
            </a:r>
            <a:r>
              <a:rPr lang="en-US" sz="2000" dirty="0" smtClean="0"/>
              <a:t> of each neuron</a:t>
            </a:r>
          </a:p>
          <a:p>
            <a:pPr indent="442913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2000" b="1" dirty="0" smtClean="0"/>
              <a:t>10</a:t>
            </a:r>
            <a:r>
              <a:rPr lang="en-US" sz="2000" b="1" baseline="30000" dirty="0" smtClean="0"/>
              <a:t>-3</a:t>
            </a:r>
            <a:r>
              <a:rPr lang="en-US" sz="2000" dirty="0" smtClean="0"/>
              <a:t>:  The fastest switching time of </a:t>
            </a:r>
            <a:r>
              <a:rPr lang="en-US" sz="2000" dirty="0" smtClean="0">
                <a:solidFill>
                  <a:srgbClr val="FF0000"/>
                </a:solidFill>
              </a:rPr>
              <a:t>neurons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88672"/>
            <a:ext cx="3763763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786" name="Picture 2" descr="http://users.tamuk.edu/kfjab02/Biology/AnimalPhysiology/B3408%20Systems/systems%20images/neuron.png.jpg"/>
          <p:cNvPicPr>
            <a:picLocks noChangeAspect="1" noChangeArrowheads="1"/>
          </p:cNvPicPr>
          <p:nvPr/>
        </p:nvPicPr>
        <p:blipFill>
          <a:blip r:embed="rId4" cstate="print"/>
          <a:srcRect r="1250"/>
          <a:stretch>
            <a:fillRect/>
          </a:stretch>
        </p:blipFill>
        <p:spPr bwMode="auto">
          <a:xfrm>
            <a:off x="457200" y="4191000"/>
            <a:ext cx="4230245" cy="2427702"/>
          </a:xfrm>
          <a:prstGeom prst="rect">
            <a:avLst/>
          </a:prstGeom>
          <a:noFill/>
        </p:spPr>
      </p:pic>
      <p:pic>
        <p:nvPicPr>
          <p:cNvPr id="8" name="Picture 2" descr="https://gimg2.baidu.com/image_search/src=http%3A%2F%2Fwww.51wendang.com%2Fpic%2F76348135f76ea9663726fcce%2F6-810-jpg_6-1080-0-0-1080.jpg&amp;refer=http%3A%2F%2Fwww.51wendang.com&amp;app=2002&amp;size=f9999,10000&amp;q=a80&amp;n=0&amp;g=0n&amp;fmt=jpeg?sec=1621644184&amp;t=a65456dc3b0063a3655b96054a1a9ce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58144"/>
            <a:ext cx="4107274" cy="30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生物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620000" cy="4572000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主要内容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：</a:t>
            </a:r>
          </a:p>
          <a:p>
            <a:pPr lvl="1" algn="just">
              <a:spcBef>
                <a:spcPts val="1200"/>
              </a:spcBef>
            </a:pP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感知机与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人工神经网络的早期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发展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  <a:p>
            <a:pPr lvl="1" algn="just">
              <a:spcBef>
                <a:spcPts val="12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线性可分问题与线性不可分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问题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  <a:p>
            <a:pPr lvl="1" algn="just">
              <a:spcBef>
                <a:spcPts val="1200"/>
              </a:spcBef>
            </a:pP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感知机的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训练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算法</a:t>
            </a:r>
            <a:endParaRPr lang="zh-CN" altLang="en-US" sz="2400" b="1" dirty="0">
              <a:latin typeface="Times New Roman" pitchFamily="18" charset="0"/>
              <a:ea typeface="宋体" pitchFamily="2" charset="-122"/>
            </a:endParaRPr>
          </a:p>
          <a:p>
            <a:pPr algn="just">
              <a:spcBef>
                <a:spcPts val="1200"/>
              </a:spcBef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重点</a:t>
            </a: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</a:rPr>
              <a:t>：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感知机的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结构、表达能力、学习算法</a:t>
            </a:r>
            <a:endParaRPr lang="zh-CN" altLang="en-US" sz="2400" b="1" dirty="0"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难点</a:t>
            </a: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</a:rPr>
              <a:t>：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感知机的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表达能力</a:t>
            </a:r>
            <a:r>
              <a:rPr lang="zh-CN" altLang="en-US" sz="2400" dirty="0">
                <a:ea typeface="宋体" pitchFamily="2" charset="-122"/>
              </a:rPr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66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305800" cy="483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679950"/>
            <a:ext cx="5172867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6" y="990600"/>
            <a:ext cx="8218714" cy="40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218" name="Picture 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720" y="5485586"/>
            <a:ext cx="30765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219" name="Picture 9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10200"/>
            <a:ext cx="27527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 41"/>
          <p:cNvSpPr/>
          <p:nvPr/>
        </p:nvSpPr>
        <p:spPr>
          <a:xfrm>
            <a:off x="3925674" y="548558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或</a:t>
            </a:r>
          </a:p>
        </p:txBody>
      </p:sp>
      <p:sp>
        <p:nvSpPr>
          <p:cNvPr id="49" name="矩形 48"/>
          <p:cNvSpPr/>
          <p:nvPr/>
        </p:nvSpPr>
        <p:spPr>
          <a:xfrm>
            <a:off x="7416212" y="5341203"/>
            <a:ext cx="356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1</a:t>
            </a:r>
          </a:p>
          <a:p>
            <a:r>
              <a:rPr lang="en-US" altLang="zh-CN" sz="2400" b="1" dirty="0" smtClean="0"/>
              <a:t>0</a:t>
            </a:r>
            <a:endParaRPr lang="zh-CN" altLang="en-US" sz="2400" b="1" dirty="0"/>
          </a:p>
        </p:txBody>
      </p:sp>
      <p:sp>
        <p:nvSpPr>
          <p:cNvPr id="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07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53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0"/>
            <a:ext cx="8077200" cy="37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2" y="5241174"/>
            <a:ext cx="5874488" cy="153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0"/>
            <a:ext cx="82423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618" y="4443412"/>
            <a:ext cx="3058382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33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79" y="1066800"/>
            <a:ext cx="822845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38400" y="1138535"/>
            <a:ext cx="451598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感知机神经元直观理解之逻辑与</a:t>
            </a:r>
            <a:endParaRPr lang="zh-CN" altLang="en-US" sz="24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158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84" y="1066800"/>
            <a:ext cx="8283516" cy="48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4600" y="1066800"/>
            <a:ext cx="451598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感知机神经元直观理解之逻辑或</a:t>
            </a:r>
            <a:endParaRPr lang="zh-CN" altLang="en-US" sz="24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23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4267200"/>
            <a:ext cx="8305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00"/>
            <a:ext cx="83058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2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82" y="4858365"/>
            <a:ext cx="4672518" cy="177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8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7200" y="12700"/>
            <a:ext cx="8305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4267200"/>
            <a:ext cx="8305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00"/>
            <a:ext cx="8128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3800"/>
            <a:ext cx="681144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0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048310"/>
            <a:ext cx="6324600" cy="106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9200" y="5029200"/>
            <a:ext cx="659667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根据感知机的学习策略，可以反推出感知机的损失函数为</a:t>
            </a:r>
            <a:endParaRPr lang="zh-CN" altLang="en-US" sz="20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1219200"/>
            <a:ext cx="7620000" cy="339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虽然</a:t>
            </a:r>
            <a:r>
              <a:rPr kumimoji="0" lang="zh-CN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感知机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在线性可分的数据上可以保证收敛</a:t>
            </a:r>
            <a:r>
              <a:rPr kumimoji="0" lang="zh-CN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，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但其存在以下不足： </a:t>
            </a:r>
            <a:endParaRPr kumimoji="0" lang="en-US" altLang="zh-CN" sz="2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2"/>
              <a:ea typeface="宋体" pitchFamily="2" charset="-122"/>
              <a:cs typeface="宋体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在数据集线性可分时</a:t>
            </a:r>
            <a:r>
              <a:rPr kumimoji="0" lang="zh-CN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，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感知</a:t>
            </a:r>
            <a:r>
              <a:rPr kumimoji="0" lang="zh-CN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机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虽然可以找到一个超平面把两类数据分开</a:t>
            </a: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,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但并不能保证其泛化能力</a:t>
            </a:r>
            <a:endParaRPr kumimoji="0" lang="en-US" altLang="zh-CN" sz="2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2"/>
              <a:ea typeface="宋体" pitchFamily="2" charset="-122"/>
              <a:cs typeface="宋体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感知</a:t>
            </a:r>
            <a:r>
              <a:rPr kumimoji="0" lang="zh-CN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机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对样本顺序比较敏感</a:t>
            </a:r>
            <a:r>
              <a:rPr kumimoji="0" lang="zh-CN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，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每次迭代的顺序不一致时</a:t>
            </a:r>
            <a:r>
              <a:rPr kumimoji="0" lang="zh-CN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，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找到的分割超平面也往往不一致</a:t>
            </a:r>
            <a:endParaRPr kumimoji="0" lang="en-US" altLang="zh-CN" sz="2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2"/>
              <a:ea typeface="宋体" pitchFamily="2" charset="-122"/>
              <a:cs typeface="宋体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如果训练集不是线性可分的</a:t>
            </a: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,</a:t>
            </a:r>
            <a:r>
              <a:rPr kumimoji="0" lang="zh-CN" altLang="zh-CN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2"/>
                <a:ea typeface="宋体" pitchFamily="2" charset="-122"/>
                <a:cs typeface="宋体" pitchFamily="2" charset="-122"/>
              </a:rPr>
              <a:t>就永远不会收敛</a:t>
            </a:r>
            <a:endParaRPr kumimoji="0" lang="zh-CN" altLang="zh-CN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816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343400"/>
            <a:ext cx="91440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4602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22238"/>
            <a:ext cx="6705600" cy="563562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72400" y="9144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4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9pPr>
          </a:lstStyle>
          <a:p>
            <a:pPr eaLnBrk="1" hangingPunct="1"/>
            <a:fld id="{DBF0A2BA-4EAD-484F-9A82-56561F2A0F3F}" type="slidenum">
              <a:rPr lang="en-US" altLang="zh-CN">
                <a:ea typeface="宋体" pitchFamily="2" charset="-122"/>
              </a:rPr>
              <a:pPr eaLnBrk="1" hangingPunct="1"/>
              <a:t>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93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生物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</a:p>
        </p:txBody>
      </p:sp>
      <p:sp>
        <p:nvSpPr>
          <p:cNvPr id="993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914400"/>
            <a:ext cx="8153400" cy="4648200"/>
          </a:xfrm>
        </p:spPr>
        <p:txBody>
          <a:bodyPr/>
          <a:lstStyle/>
          <a:p>
            <a:pPr eaLnBrk="1" hangingPunct="1"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000" b="1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r>
              <a:rPr lang="zh-CN" altLang="en-US" sz="2000" b="1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sz="2000" dirty="0" smtClean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细胞体：由细胞核、细胞质和细胞膜等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树突：胞体上短而多分枝的突起。相当于神经元的输入端，接收传入的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神经冲动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轴突：胞体上最长枝的突起，也称神经纤维。端部有很多神经末稍传出神经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冲动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突触：神经元间的连接接口，每个神经元约有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万～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万个突触。神经元通过其轴突的神经末稍，经突触与另一神经元的树突连接，实现信息的传递。由于突触的信息传递特性是可变的，形成了神经元间连接的柔性，称为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结构的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可塑性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细胞膜电位：神经细胞在受到电的、化学的、机械的刺激后，能产生兴奋，此时，细胞膜内外有电位差，称膜电位。电位膜内为正，膜外为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</a:t>
            </a:r>
            <a:endParaRPr lang="zh-CN" altLang="en-US" sz="2000" dirty="0" smtClean="0"/>
          </a:p>
          <a:p>
            <a:pPr eaLnBrk="1" hangingPunct="1">
              <a:lnSpc>
                <a:spcPct val="90000"/>
              </a:lnSpc>
            </a:pPr>
            <a:endParaRPr lang="en-US" altLang="zh-CN" sz="1800" dirty="0" smtClean="0"/>
          </a:p>
        </p:txBody>
      </p:sp>
      <p:pic>
        <p:nvPicPr>
          <p:cNvPr id="9933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00"/>
            <a:ext cx="6781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571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5" name="Oval 4"/>
          <p:cNvSpPr/>
          <p:nvPr/>
        </p:nvSpPr>
        <p:spPr>
          <a:xfrm>
            <a:off x="2819400" y="2057400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∑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00200" y="12954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00200" y="18288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00200" y="35814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9"/>
          <p:cNvCxnSpPr>
            <a:stCxn id="6" idx="6"/>
            <a:endCxn id="5" idx="2"/>
          </p:cNvCxnSpPr>
          <p:nvPr/>
        </p:nvCxnSpPr>
        <p:spPr>
          <a:xfrm>
            <a:off x="1905000" y="1447800"/>
            <a:ext cx="914400" cy="9525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1"/>
          <p:cNvCxnSpPr>
            <a:stCxn id="7" idx="6"/>
            <a:endCxn id="5" idx="2"/>
          </p:cNvCxnSpPr>
          <p:nvPr/>
        </p:nvCxnSpPr>
        <p:spPr>
          <a:xfrm>
            <a:off x="1905000" y="1981200"/>
            <a:ext cx="914400" cy="4191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3"/>
          <p:cNvCxnSpPr>
            <a:stCxn id="8" idx="7"/>
            <a:endCxn id="5" idx="2"/>
          </p:cNvCxnSpPr>
          <p:nvPr/>
        </p:nvCxnSpPr>
        <p:spPr>
          <a:xfrm rot="5400000" flipH="1" flipV="1">
            <a:off x="1727013" y="2533651"/>
            <a:ext cx="1225737" cy="959037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0600" y="12192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x</a:t>
            </a:r>
            <a:r>
              <a:rPr lang="en-US" baseline="-25000" dirty="0" smtClean="0">
                <a:solidFill>
                  <a:srgbClr val="000000"/>
                </a:solidFill>
              </a:rPr>
              <a:t>1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" y="17526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x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51686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x</a:t>
            </a:r>
            <a:r>
              <a:rPr lang="en-US" baseline="-25000" dirty="0" err="1" smtClean="0">
                <a:solidFill>
                  <a:srgbClr val="000000"/>
                </a:solidFill>
              </a:rPr>
              <a:t>n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000" y="1219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</a:rPr>
              <a:t>1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5000" y="17526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5000" y="28194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w</a:t>
            </a:r>
            <a:r>
              <a:rPr lang="en-US" baseline="-25000" dirty="0" err="1" smtClean="0">
                <a:solidFill>
                  <a:srgbClr val="000000"/>
                </a:solidFill>
              </a:rPr>
              <a:t>n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6800" y="2362200"/>
            <a:ext cx="22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Oval 21"/>
          <p:cNvSpPr/>
          <p:nvPr/>
        </p:nvSpPr>
        <p:spPr>
          <a:xfrm>
            <a:off x="4648200" y="2057400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23"/>
          <p:cNvCxnSpPr>
            <a:stCxn id="5" idx="6"/>
            <a:endCxn id="19" idx="2"/>
          </p:cNvCxnSpPr>
          <p:nvPr/>
        </p:nvCxnSpPr>
        <p:spPr>
          <a:xfrm>
            <a:off x="3505200" y="2400300"/>
            <a:ext cx="1143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7"/>
          <p:cNvCxnSpPr>
            <a:stCxn id="19" idx="6"/>
          </p:cNvCxnSpPr>
          <p:nvPr/>
        </p:nvCxnSpPr>
        <p:spPr>
          <a:xfrm>
            <a:off x="5334000" y="2400300"/>
            <a:ext cx="900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2"/>
          <p:cNvCxnSpPr>
            <a:endCxn id="5" idx="2"/>
          </p:cNvCxnSpPr>
          <p:nvPr/>
        </p:nvCxnSpPr>
        <p:spPr>
          <a:xfrm rot="5400000">
            <a:off x="2343150" y="1924050"/>
            <a:ext cx="9525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19400" y="153566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</a:rPr>
              <a:t>0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14600" y="106680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r>
              <a:rPr lang="en-US" dirty="0" smtClean="0">
                <a:solidFill>
                  <a:srgbClr val="FF0000"/>
                </a:solidFill>
              </a:rPr>
              <a:t>=1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graphicFrame>
        <p:nvGraphicFramePr>
          <p:cNvPr id="29" name="Object 45"/>
          <p:cNvGraphicFramePr>
            <a:graphicFrameLocks noChangeAspect="1"/>
          </p:cNvGraphicFramePr>
          <p:nvPr/>
        </p:nvGraphicFramePr>
        <p:xfrm>
          <a:off x="2971800" y="2682875"/>
          <a:ext cx="157956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46" name="公式" r:id="rId3" imgW="914400" imgH="431800" progId="Equation.3">
                  <p:embed/>
                </p:oleObj>
              </mc:Choice>
              <mc:Fallback>
                <p:oleObj name="公式" r:id="rId3" imgW="91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682875"/>
                        <a:ext cx="1579562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678423"/>
              </p:ext>
            </p:extLst>
          </p:nvPr>
        </p:nvGraphicFramePr>
        <p:xfrm>
          <a:off x="6324600" y="2057400"/>
          <a:ext cx="219710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47" name="公式" r:id="rId5" imgW="1307532" imgH="393529" progId="Equation.3">
                  <p:embed/>
                </p:oleObj>
              </mc:Choice>
              <mc:Fallback>
                <p:oleObj name="公式" r:id="rId5" imgW="130753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057400"/>
                        <a:ext cx="2197100" cy="661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/>
          <p:cNvCxnSpPr/>
          <p:nvPr/>
        </p:nvCxnSpPr>
        <p:spPr>
          <a:xfrm>
            <a:off x="4724400" y="2514600"/>
            <a:ext cx="457200" cy="1588"/>
          </a:xfrm>
          <a:prstGeom prst="line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5400000" flipH="1" flipV="1">
            <a:off x="4687094" y="2400300"/>
            <a:ext cx="5334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rot="10800000" flipV="1">
            <a:off x="4800600" y="2286000"/>
            <a:ext cx="304800" cy="228600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4572000"/>
            <a:ext cx="82423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2" y="0"/>
            <a:ext cx="7705725" cy="685800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7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2" y="0"/>
            <a:ext cx="7705725" cy="685800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33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90600"/>
            <a:ext cx="8215314" cy="290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62400"/>
            <a:ext cx="7005850" cy="265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87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25400"/>
            <a:ext cx="7705725" cy="685800"/>
          </a:xfrm>
        </p:spPr>
        <p:txBody>
          <a:bodyPr/>
          <a:lstStyle/>
          <a:p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斜面函数（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Ramp Function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0" name="矩形 7"/>
          <p:cNvSpPr>
            <a:spLocks noChangeArrowheads="1"/>
          </p:cNvSpPr>
          <p:nvPr/>
        </p:nvSpPr>
        <p:spPr bwMode="auto">
          <a:xfrm>
            <a:off x="457201" y="1268413"/>
            <a:ext cx="4495799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4638" indent="-274638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非线性斜面函数是最简单的非线性函数，实际上它是一种</a:t>
            </a:r>
            <a:r>
              <a:rPr lang="zh-CN" altLang="zh-CN" sz="2400" b="1" dirty="0">
                <a:solidFill>
                  <a:srgbClr val="0000FF"/>
                </a:solidFill>
              </a:rPr>
              <a:t>分段线性函数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这种函数在于把函数的值域</a:t>
            </a:r>
            <a:r>
              <a:rPr lang="zh-CN" altLang="zh-CN" sz="2400" b="1" dirty="0">
                <a:solidFill>
                  <a:srgbClr val="0000FF"/>
                </a:solidFill>
              </a:rPr>
              <a:t>限制在一个给定的范围</a:t>
            </a:r>
          </a:p>
        </p:txBody>
      </p:sp>
      <p:sp>
        <p:nvSpPr>
          <p:cNvPr id="820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3" name="Rectangle 9"/>
          <p:cNvSpPr>
            <a:spLocks noChangeArrowheads="1"/>
          </p:cNvSpPr>
          <p:nvPr/>
        </p:nvSpPr>
        <p:spPr bwMode="auto">
          <a:xfrm>
            <a:off x="539750" y="5732463"/>
            <a:ext cx="8270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zh-CN" sz="2400" dirty="0"/>
              <a:t>式中，</a:t>
            </a:r>
            <a:r>
              <a:rPr lang="en-US" altLang="zh-CN" sz="2400" i="1" dirty="0"/>
              <a:t>k</a:t>
            </a:r>
            <a:r>
              <a:rPr lang="en-US" altLang="zh-CN" sz="2400" dirty="0"/>
              <a:t> </a:t>
            </a:r>
            <a:r>
              <a:rPr lang="zh-CN" altLang="zh-CN" sz="2400" dirty="0"/>
              <a:t>为常数。</a:t>
            </a:r>
            <a:r>
              <a:rPr lang="el-GR" altLang="zh-CN" sz="2400" i="1" dirty="0"/>
              <a:t>γ</a:t>
            </a:r>
            <a:r>
              <a:rPr lang="zh-CN" altLang="zh-CN" sz="2400" dirty="0"/>
              <a:t>被称为饱和值，为该神经元的最大</a:t>
            </a:r>
            <a:r>
              <a:rPr lang="zh-CN" altLang="zh-CN" sz="2400" dirty="0" smtClean="0"/>
              <a:t>输出</a:t>
            </a:r>
            <a:endParaRPr lang="zh-CN" altLang="en-US" sz="2400" dirty="0"/>
          </a:p>
        </p:txBody>
      </p:sp>
      <p:sp>
        <p:nvSpPr>
          <p:cNvPr id="820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830565"/>
              </p:ext>
            </p:extLst>
          </p:nvPr>
        </p:nvGraphicFramePr>
        <p:xfrm>
          <a:off x="896937" y="3213100"/>
          <a:ext cx="10080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49" name="Equation" r:id="rId3" imgW="393529" imgH="190417" progId="Equation.DSMT4">
                  <p:embed/>
                </p:oleObj>
              </mc:Choice>
              <mc:Fallback>
                <p:oleObj name="Equation" r:id="rId3" imgW="393529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7" y="3213100"/>
                        <a:ext cx="1008063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19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43018"/>
              </p:ext>
            </p:extLst>
          </p:nvPr>
        </p:nvGraphicFramePr>
        <p:xfrm>
          <a:off x="3810000" y="870277"/>
          <a:ext cx="5137150" cy="273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50" r:id="rId5" imgW="2739390" imgH="1587500" progId="Visio.Drawing.11">
                  <p:embed/>
                </p:oleObj>
              </mc:Choice>
              <mc:Fallback>
                <p:oleObj r:id="rId5" imgW="2739390" imgH="15875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938"/>
                      <a:stretch>
                        <a:fillRect/>
                      </a:stretch>
                    </p:blipFill>
                    <p:spPr bwMode="auto">
                      <a:xfrm>
                        <a:off x="3810000" y="870277"/>
                        <a:ext cx="5137150" cy="2735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196" name="Object 8"/>
          <p:cNvGraphicFramePr>
            <a:graphicFrameLocks noChangeAspect="1"/>
          </p:cNvGraphicFramePr>
          <p:nvPr/>
        </p:nvGraphicFramePr>
        <p:xfrm>
          <a:off x="1979613" y="3716338"/>
          <a:ext cx="5837237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51" name="Equation" r:id="rId7" imgW="2019300" imgH="647700" progId="Equation.DSMT4">
                  <p:embed/>
                </p:oleObj>
              </mc:Choice>
              <mc:Fallback>
                <p:oleObj name="Equation" r:id="rId7" imgW="2019300" imgH="647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716338"/>
                        <a:ext cx="5837237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981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05725" cy="685800"/>
          </a:xfrm>
        </p:spPr>
        <p:txBody>
          <a:bodyPr/>
          <a:lstStyle/>
          <a:p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阈值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Threshold Function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5" name="矩形 7"/>
          <p:cNvSpPr>
            <a:spLocks noChangeArrowheads="1"/>
          </p:cNvSpPr>
          <p:nvPr/>
        </p:nvSpPr>
        <p:spPr bwMode="auto">
          <a:xfrm>
            <a:off x="555625" y="1268413"/>
            <a:ext cx="4321175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4638" indent="-274638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阈值函数又叫</a:t>
            </a:r>
            <a:r>
              <a:rPr lang="zh-CN" altLang="zh-CN" sz="2400" b="1" dirty="0">
                <a:solidFill>
                  <a:srgbClr val="0000FF"/>
                </a:solidFill>
              </a:rPr>
              <a:t>阶跃函数</a:t>
            </a:r>
            <a:r>
              <a:rPr lang="zh-CN" altLang="zh-CN" sz="2400" dirty="0"/>
              <a:t>，当激活函数仅用来实现判定神经元所获得的网络输入是否超过阈值</a:t>
            </a:r>
            <a:r>
              <a:rPr lang="en-US" altLang="zh-CN" sz="2400" dirty="0"/>
              <a:t> </a:t>
            </a:r>
            <a:r>
              <a:rPr lang="zh-CN" altLang="zh-CN" sz="2400" dirty="0"/>
              <a:t>时，使用此</a:t>
            </a:r>
            <a:r>
              <a:rPr lang="zh-CN" altLang="zh-CN" sz="2400" dirty="0" smtClean="0"/>
              <a:t>函数</a:t>
            </a:r>
            <a:endParaRPr lang="en-US" altLang="zh-CN" sz="24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</a:rPr>
              <a:t>二值形式，双极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形式</a:t>
            </a:r>
            <a:endParaRPr lang="zh-CN" altLang="zh-CN" sz="2400" dirty="0"/>
          </a:p>
        </p:txBody>
      </p:sp>
      <p:sp>
        <p:nvSpPr>
          <p:cNvPr id="9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8" name="Rectangle 9"/>
          <p:cNvSpPr>
            <a:spLocks noChangeArrowheads="1"/>
          </p:cNvSpPr>
          <p:nvPr/>
        </p:nvSpPr>
        <p:spPr bwMode="auto">
          <a:xfrm>
            <a:off x="457200" y="5157788"/>
            <a:ext cx="5588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/>
              <a:t>式中，</a:t>
            </a:r>
            <a:r>
              <a:rPr lang="el-GR" altLang="zh-CN" sz="2400"/>
              <a:t>β</a:t>
            </a:r>
            <a:r>
              <a:rPr lang="zh-CN" altLang="en-US" sz="2400"/>
              <a:t>，</a:t>
            </a:r>
            <a:r>
              <a:rPr lang="el-GR" altLang="zh-CN" sz="2400"/>
              <a:t>γ</a:t>
            </a:r>
            <a:r>
              <a:rPr lang="zh-CN" altLang="en-US" sz="2400"/>
              <a:t>，</a:t>
            </a:r>
            <a:r>
              <a:rPr lang="el-GR" altLang="zh-CN" sz="2400"/>
              <a:t> θ</a:t>
            </a:r>
            <a:r>
              <a:rPr lang="zh-CN" altLang="zh-CN" sz="2400"/>
              <a:t>均为非负实数，</a:t>
            </a:r>
            <a:r>
              <a:rPr lang="el-GR" altLang="zh-CN" sz="2400"/>
              <a:t>θ</a:t>
            </a:r>
            <a:r>
              <a:rPr lang="zh-CN" altLang="en-US" sz="2400"/>
              <a:t>为阈值</a:t>
            </a:r>
          </a:p>
        </p:txBody>
      </p:sp>
      <p:sp>
        <p:nvSpPr>
          <p:cNvPr id="92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059925"/>
              </p:ext>
            </p:extLst>
          </p:nvPr>
        </p:nvGraphicFramePr>
        <p:xfrm>
          <a:off x="644525" y="3789363"/>
          <a:ext cx="4498975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10" name="Equation" r:id="rId3" imgW="1536480" imgH="419040" progId="Equation.DSMT4">
                  <p:embed/>
                </p:oleObj>
              </mc:Choice>
              <mc:Fallback>
                <p:oleObj name="Equation" r:id="rId3" imgW="15364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3789363"/>
                        <a:ext cx="4498975" cy="122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219" name="Object 6"/>
          <p:cNvGraphicFramePr>
            <a:graphicFrameLocks noChangeAspect="1"/>
          </p:cNvGraphicFramePr>
          <p:nvPr/>
        </p:nvGraphicFramePr>
        <p:xfrm>
          <a:off x="4572000" y="765175"/>
          <a:ext cx="4032250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11" r:id="rId5" imgW="1947228" imgH="1695450" progId="Visio.Drawing.11">
                  <p:embed/>
                </p:oleObj>
              </mc:Choice>
              <mc:Fallback>
                <p:oleObj r:id="rId5" imgW="1947228" imgH="169545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521" b="6157"/>
                      <a:stretch>
                        <a:fillRect/>
                      </a:stretch>
                    </p:blipFill>
                    <p:spPr bwMode="auto">
                      <a:xfrm>
                        <a:off x="4572000" y="765175"/>
                        <a:ext cx="4032250" cy="310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220" name="Object 8"/>
          <p:cNvGraphicFramePr>
            <a:graphicFrameLocks noChangeAspect="1"/>
          </p:cNvGraphicFramePr>
          <p:nvPr/>
        </p:nvGraphicFramePr>
        <p:xfrm>
          <a:off x="6107113" y="4149725"/>
          <a:ext cx="25685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12" name="Equation" r:id="rId7" imgW="1498600" imgH="419100" progId="Equation.DSMT4">
                  <p:embed/>
                </p:oleObj>
              </mc:Choice>
              <mc:Fallback>
                <p:oleObj name="Equation" r:id="rId7" imgW="1498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4149725"/>
                        <a:ext cx="2568575" cy="7191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221" name="Object 10"/>
          <p:cNvGraphicFramePr>
            <a:graphicFrameLocks noChangeAspect="1"/>
          </p:cNvGraphicFramePr>
          <p:nvPr/>
        </p:nvGraphicFramePr>
        <p:xfrm>
          <a:off x="6084888" y="5013325"/>
          <a:ext cx="25527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13" name="Equation" r:id="rId9" imgW="1485900" imgH="419100" progId="Equation.DSMT4">
                  <p:embed/>
                </p:oleObj>
              </mc:Choice>
              <mc:Fallback>
                <p:oleObj name="Equation" r:id="rId9" imgW="14859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5013325"/>
                        <a:ext cx="2552700" cy="7191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869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05725" cy="685800"/>
          </a:xfrm>
        </p:spPr>
        <p:txBody>
          <a:bodyPr/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形函数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Squashing Function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8" name="矩形 7"/>
          <p:cNvSpPr>
            <a:spLocks noChangeArrowheads="1"/>
          </p:cNvSpPr>
          <p:nvPr/>
        </p:nvSpPr>
        <p:spPr bwMode="auto">
          <a:xfrm>
            <a:off x="381000" y="1484313"/>
            <a:ext cx="446405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4638" indent="-274638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en-US" altLang="zh-CN" sz="2400" i="1" dirty="0"/>
              <a:t>S</a:t>
            </a:r>
            <a:r>
              <a:rPr lang="zh-CN" altLang="zh-CN" sz="2400" dirty="0"/>
              <a:t>形函数又叫</a:t>
            </a:r>
            <a:r>
              <a:rPr lang="zh-CN" altLang="zh-CN" sz="2400" b="1" dirty="0">
                <a:solidFill>
                  <a:srgbClr val="0000FF"/>
                </a:solidFill>
              </a:rPr>
              <a:t>压缩函数和逻辑斯特函数</a:t>
            </a:r>
            <a:r>
              <a:rPr lang="en-US" altLang="zh-CN" sz="2400" dirty="0"/>
              <a:t>(Logistic Function)</a:t>
            </a:r>
            <a:r>
              <a:rPr lang="zh-CN" altLang="zh-CN" sz="2400" dirty="0"/>
              <a:t>，其应用最为广泛。</a:t>
            </a:r>
            <a:endParaRPr lang="en-US" altLang="zh-CN" sz="24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zh-CN" sz="2400" dirty="0"/>
              <a:t>它的</a:t>
            </a:r>
            <a:r>
              <a:rPr lang="zh-CN" altLang="zh-CN" sz="2400" b="1" dirty="0">
                <a:solidFill>
                  <a:srgbClr val="0000FF"/>
                </a:solidFill>
              </a:rPr>
              <a:t>饱和值</a:t>
            </a:r>
            <a:r>
              <a:rPr lang="zh-CN" altLang="zh-CN" sz="2400" dirty="0"/>
              <a:t>为</a:t>
            </a:r>
            <a:r>
              <a:rPr lang="en-US" altLang="zh-CN" sz="2400" dirty="0"/>
              <a:t>a </a:t>
            </a:r>
            <a:r>
              <a:rPr lang="zh-CN" altLang="zh-CN" sz="2400" dirty="0"/>
              <a:t>和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a+b</a:t>
            </a:r>
            <a:endParaRPr lang="zh-CN" altLang="zh-CN" sz="2400" dirty="0"/>
          </a:p>
        </p:txBody>
      </p:sp>
      <p:sp>
        <p:nvSpPr>
          <p:cNvPr id="1024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1" name="Rectangle 9"/>
          <p:cNvSpPr>
            <a:spLocks noChangeArrowheads="1"/>
          </p:cNvSpPr>
          <p:nvPr/>
        </p:nvSpPr>
        <p:spPr bwMode="auto">
          <a:xfrm>
            <a:off x="1042988" y="5445125"/>
            <a:ext cx="3554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/>
              <a:t>式中，</a:t>
            </a:r>
            <a:r>
              <a:rPr lang="en-US" altLang="zh-CN" sz="2400"/>
              <a:t>a</a:t>
            </a:r>
            <a:r>
              <a:rPr lang="zh-CN" altLang="en-US" sz="2400"/>
              <a:t>，</a:t>
            </a:r>
            <a:r>
              <a:rPr lang="en-US" altLang="zh-CN" sz="2400"/>
              <a:t>b</a:t>
            </a:r>
            <a:r>
              <a:rPr lang="zh-CN" altLang="en-US" sz="2400"/>
              <a:t>，</a:t>
            </a:r>
            <a:r>
              <a:rPr lang="el-GR" altLang="zh-CN" sz="2400"/>
              <a:t> </a:t>
            </a:r>
            <a:r>
              <a:rPr lang="en-US" altLang="zh-CN" sz="2400"/>
              <a:t>d</a:t>
            </a:r>
            <a:r>
              <a:rPr lang="zh-CN" altLang="zh-CN" sz="2400"/>
              <a:t>均为</a:t>
            </a:r>
            <a:r>
              <a:rPr lang="zh-CN" altLang="en-US" sz="2400"/>
              <a:t>常数</a:t>
            </a:r>
          </a:p>
        </p:txBody>
      </p:sp>
      <p:sp>
        <p:nvSpPr>
          <p:cNvPr id="1025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2" name="Object 6"/>
          <p:cNvGraphicFramePr>
            <a:graphicFrameLocks noChangeAspect="1"/>
          </p:cNvGraphicFramePr>
          <p:nvPr/>
        </p:nvGraphicFramePr>
        <p:xfrm>
          <a:off x="468313" y="3789363"/>
          <a:ext cx="6227762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97" name="Equation" r:id="rId3" imgW="1651000" imgH="381000" progId="Equation.DSMT4">
                  <p:embed/>
                </p:oleObj>
              </mc:Choice>
              <mc:Fallback>
                <p:oleObj name="Equation" r:id="rId3" imgW="16510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789363"/>
                        <a:ext cx="6227762" cy="1439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3" name="Object 8"/>
          <p:cNvGraphicFramePr>
            <a:graphicFrameLocks noChangeAspect="1"/>
          </p:cNvGraphicFramePr>
          <p:nvPr/>
        </p:nvGraphicFramePr>
        <p:xfrm>
          <a:off x="4500563" y="1052513"/>
          <a:ext cx="4344987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98" r:id="rId5" imgW="2379345" imgH="1587500" progId="Visio.Drawing.11">
                  <p:embed/>
                </p:oleObj>
              </mc:Choice>
              <mc:Fallback>
                <p:oleObj r:id="rId5" imgW="2379345" imgH="15875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391"/>
                      <a:stretch>
                        <a:fillRect/>
                      </a:stretch>
                    </p:blipFill>
                    <p:spPr bwMode="auto">
                      <a:xfrm>
                        <a:off x="4500563" y="1052513"/>
                        <a:ext cx="4344987" cy="266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8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4" name="Object 10"/>
          <p:cNvGraphicFramePr>
            <a:graphicFrameLocks noChangeAspect="1"/>
          </p:cNvGraphicFramePr>
          <p:nvPr/>
        </p:nvGraphicFramePr>
        <p:xfrm>
          <a:off x="7164388" y="4437063"/>
          <a:ext cx="14160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99" name="Equation" r:id="rId7" imgW="533169" imgH="355446" progId="Equation.DSMT4">
                  <p:embed/>
                </p:oleObj>
              </mc:Choice>
              <mc:Fallback>
                <p:oleObj name="Equation" r:id="rId7" imgW="533169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4437063"/>
                        <a:ext cx="1416050" cy="9366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180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05725" cy="685800"/>
          </a:xfrm>
        </p:spPr>
        <p:txBody>
          <a:bodyPr/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形函数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Squashing Function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27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矩形 7"/>
          <p:cNvSpPr>
            <a:spLocks noChangeArrowheads="1"/>
          </p:cNvSpPr>
          <p:nvPr/>
        </p:nvSpPr>
        <p:spPr bwMode="auto">
          <a:xfrm>
            <a:off x="400050" y="1052513"/>
            <a:ext cx="43211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4638" indent="-274638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000FF"/>
                </a:solidFill>
              </a:rPr>
              <a:t>最简单的形式为（</a:t>
            </a:r>
            <a:r>
              <a:rPr lang="zh-CN" altLang="zh-CN" sz="2400" b="1">
                <a:solidFill>
                  <a:srgbClr val="0000FF"/>
                </a:solidFill>
              </a:rPr>
              <a:t>函数的饱和值为</a:t>
            </a:r>
            <a:r>
              <a:rPr lang="en-US" altLang="zh-CN" sz="2400" b="1">
                <a:solidFill>
                  <a:srgbClr val="0000FF"/>
                </a:solidFill>
              </a:rPr>
              <a:t>0</a:t>
            </a:r>
            <a:r>
              <a:rPr lang="zh-CN" altLang="zh-CN" sz="2400" b="1">
                <a:solidFill>
                  <a:srgbClr val="0000FF"/>
                </a:solidFill>
              </a:rPr>
              <a:t>和</a:t>
            </a:r>
            <a:r>
              <a:rPr lang="en-US" altLang="zh-CN" sz="2400" b="1">
                <a:solidFill>
                  <a:srgbClr val="0000FF"/>
                </a:solidFill>
              </a:rPr>
              <a:t>1 </a:t>
            </a:r>
            <a:r>
              <a:rPr lang="zh-CN" altLang="en-US" sz="2400" b="1">
                <a:solidFill>
                  <a:srgbClr val="0000FF"/>
                </a:solidFill>
              </a:rPr>
              <a:t>）：</a:t>
            </a:r>
            <a:endParaRPr lang="zh-CN" altLang="zh-CN" sz="2400" b="1">
              <a:solidFill>
                <a:srgbClr val="0000FF"/>
              </a:solidFill>
            </a:endParaRPr>
          </a:p>
        </p:txBody>
      </p:sp>
      <p:sp>
        <p:nvSpPr>
          <p:cNvPr id="112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2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252004"/>
              </p:ext>
            </p:extLst>
          </p:nvPr>
        </p:nvGraphicFramePr>
        <p:xfrm>
          <a:off x="4572000" y="981075"/>
          <a:ext cx="4344987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58" r:id="rId3" imgW="2379345" imgH="1587500" progId="Visio.Drawing.11">
                  <p:embed/>
                </p:oleObj>
              </mc:Choice>
              <mc:Fallback>
                <p:oleObj r:id="rId3" imgW="2379345" imgH="15875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391"/>
                      <a:stretch>
                        <a:fillRect/>
                      </a:stretch>
                    </p:blipFill>
                    <p:spPr bwMode="auto">
                      <a:xfrm>
                        <a:off x="4572000" y="981075"/>
                        <a:ext cx="4344987" cy="266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2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528123"/>
              </p:ext>
            </p:extLst>
          </p:nvPr>
        </p:nvGraphicFramePr>
        <p:xfrm>
          <a:off x="473075" y="1773238"/>
          <a:ext cx="396081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59" name="Equation" r:id="rId5" imgW="1447800" imgH="381000" progId="Equation.DSMT4">
                  <p:embed/>
                </p:oleObj>
              </mc:Choice>
              <mc:Fallback>
                <p:oleObj name="Equation" r:id="rId5" imgW="14478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1773238"/>
                        <a:ext cx="3960813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26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455034"/>
              </p:ext>
            </p:extLst>
          </p:nvPr>
        </p:nvGraphicFramePr>
        <p:xfrm>
          <a:off x="473075" y="3500438"/>
          <a:ext cx="4479925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60" name="Equation" r:id="rId7" imgW="1866900" imgH="596900" progId="Equation.DSMT4">
                  <p:embed/>
                </p:oleObj>
              </mc:Choice>
              <mc:Fallback>
                <p:oleObj name="Equation" r:id="rId7" imgW="18669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500438"/>
                        <a:ext cx="4479925" cy="144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5" name="矩形 22"/>
          <p:cNvSpPr>
            <a:spLocks noChangeArrowheads="1"/>
          </p:cNvSpPr>
          <p:nvPr/>
        </p:nvSpPr>
        <p:spPr bwMode="auto">
          <a:xfrm>
            <a:off x="473075" y="2781300"/>
            <a:ext cx="431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4638" indent="-274638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zh-CN" sz="2400" b="1">
                <a:solidFill>
                  <a:srgbClr val="0000FF"/>
                </a:solidFill>
              </a:rPr>
              <a:t>扩充平方函数</a:t>
            </a:r>
            <a:r>
              <a:rPr lang="zh-CN" altLang="en-US" sz="2400" b="1">
                <a:solidFill>
                  <a:srgbClr val="0000FF"/>
                </a:solidFill>
              </a:rPr>
              <a:t>（</a:t>
            </a:r>
            <a:r>
              <a:rPr lang="zh-CN" altLang="zh-CN" sz="2400" b="1">
                <a:solidFill>
                  <a:srgbClr val="0000FF"/>
                </a:solidFill>
              </a:rPr>
              <a:t>函数的饱和值为</a:t>
            </a:r>
            <a:r>
              <a:rPr lang="en-US" altLang="zh-CN" sz="2400" b="1">
                <a:solidFill>
                  <a:srgbClr val="0000FF"/>
                </a:solidFill>
              </a:rPr>
              <a:t>0</a:t>
            </a:r>
            <a:r>
              <a:rPr lang="zh-CN" altLang="zh-CN" sz="2400" b="1">
                <a:solidFill>
                  <a:srgbClr val="0000FF"/>
                </a:solidFill>
              </a:rPr>
              <a:t>和</a:t>
            </a:r>
            <a:r>
              <a:rPr lang="en-US" altLang="zh-CN" sz="2400" b="1">
                <a:solidFill>
                  <a:srgbClr val="0000FF"/>
                </a:solidFill>
              </a:rPr>
              <a:t>1 </a:t>
            </a:r>
            <a:r>
              <a:rPr lang="zh-CN" altLang="en-US" sz="2400" b="1">
                <a:solidFill>
                  <a:srgbClr val="0000FF"/>
                </a:solidFill>
              </a:rPr>
              <a:t>）：</a:t>
            </a:r>
            <a:endParaRPr lang="zh-CN" altLang="zh-CN" sz="2400" b="1">
              <a:solidFill>
                <a:srgbClr val="0000FF"/>
              </a:solidFill>
            </a:endParaRPr>
          </a:p>
        </p:txBody>
      </p:sp>
      <p:sp>
        <p:nvSpPr>
          <p:cNvPr id="1128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2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5395"/>
              </p:ext>
            </p:extLst>
          </p:nvPr>
        </p:nvGraphicFramePr>
        <p:xfrm>
          <a:off x="3124200" y="5638800"/>
          <a:ext cx="46513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61" name="Equation" r:id="rId9" imgW="1714500" imgH="368300" progId="Equation.DSMT4">
                  <p:embed/>
                </p:oleObj>
              </mc:Choice>
              <mc:Fallback>
                <p:oleObj name="Equation" r:id="rId9" imgW="17145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638800"/>
                        <a:ext cx="4651375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7" name="矩形 25"/>
          <p:cNvSpPr>
            <a:spLocks noChangeArrowheads="1"/>
          </p:cNvSpPr>
          <p:nvPr/>
        </p:nvSpPr>
        <p:spPr bwMode="auto">
          <a:xfrm>
            <a:off x="468313" y="5084763"/>
            <a:ext cx="39957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4638" indent="-274638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000FF"/>
                </a:solidFill>
              </a:rPr>
              <a:t>双曲</a:t>
            </a:r>
            <a:r>
              <a:rPr lang="zh-CN" altLang="zh-CN" sz="2400" b="1">
                <a:solidFill>
                  <a:srgbClr val="0000FF"/>
                </a:solidFill>
              </a:rPr>
              <a:t>函数</a:t>
            </a:r>
            <a:r>
              <a:rPr lang="zh-CN" altLang="en-US" sz="2400" b="1">
                <a:solidFill>
                  <a:srgbClr val="0000FF"/>
                </a:solidFill>
              </a:rPr>
              <a:t>（</a:t>
            </a:r>
            <a:r>
              <a:rPr lang="zh-CN" altLang="zh-CN" sz="2400" b="1">
                <a:solidFill>
                  <a:srgbClr val="0000FF"/>
                </a:solidFill>
              </a:rPr>
              <a:t>函数的饱和值为</a:t>
            </a:r>
            <a:r>
              <a:rPr lang="en-US" altLang="zh-CN" sz="2400" b="1">
                <a:solidFill>
                  <a:srgbClr val="0000FF"/>
                </a:solidFill>
              </a:rPr>
              <a:t>-1</a:t>
            </a:r>
            <a:r>
              <a:rPr lang="zh-CN" altLang="zh-CN" sz="2400" b="1">
                <a:solidFill>
                  <a:srgbClr val="0000FF"/>
                </a:solidFill>
              </a:rPr>
              <a:t>和</a:t>
            </a:r>
            <a:r>
              <a:rPr lang="en-US" altLang="zh-CN" sz="2400" b="1">
                <a:solidFill>
                  <a:srgbClr val="0000FF"/>
                </a:solidFill>
              </a:rPr>
              <a:t>1 </a:t>
            </a:r>
            <a:r>
              <a:rPr lang="zh-CN" altLang="en-US" sz="2400" b="1">
                <a:solidFill>
                  <a:srgbClr val="0000FF"/>
                </a:solidFill>
              </a:rPr>
              <a:t>）：</a:t>
            </a:r>
            <a:endParaRPr lang="zh-CN" altLang="zh-CN" sz="2400" b="1">
              <a:solidFill>
                <a:srgbClr val="0000FF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094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05725" cy="685800"/>
          </a:xfrm>
        </p:spPr>
        <p:txBody>
          <a:bodyPr/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形函数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Squashing Function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29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8" name="矩形 7"/>
          <p:cNvSpPr>
            <a:spLocks noChangeArrowheads="1"/>
          </p:cNvSpPr>
          <p:nvPr/>
        </p:nvSpPr>
        <p:spPr bwMode="auto">
          <a:xfrm>
            <a:off x="479425" y="977711"/>
            <a:ext cx="8131175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5125" indent="-365125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en-US" altLang="zh-CN" sz="2400" i="1" dirty="0"/>
              <a:t>S</a:t>
            </a:r>
            <a:r>
              <a:rPr lang="zh-CN" altLang="zh-CN" sz="2400" dirty="0"/>
              <a:t>形函数之所以被广泛应用，除了其非线性和处处连续可导性外，更重要的是由于</a:t>
            </a:r>
            <a:r>
              <a:rPr lang="zh-CN" altLang="zh-CN" sz="2400" b="1" dirty="0">
                <a:solidFill>
                  <a:srgbClr val="0000FF"/>
                </a:solidFill>
              </a:rPr>
              <a:t>该函数对信号有一个较好的增益控制</a:t>
            </a:r>
            <a:r>
              <a:rPr lang="zh-CN" altLang="zh-CN" sz="2400" dirty="0"/>
              <a:t>：</a:t>
            </a:r>
            <a:endParaRPr lang="en-US" altLang="zh-CN" sz="2400" dirty="0"/>
          </a:p>
          <a:p>
            <a:pPr eaLnBrk="1" hangingPunct="1">
              <a:buFont typeface="Wingdings" pitchFamily="2" charset="2"/>
              <a:buChar char="n"/>
            </a:pPr>
            <a:r>
              <a:rPr lang="zh-CN" altLang="zh-CN" sz="2400" dirty="0"/>
              <a:t>函数的值域可以由用户根据实际需要给定，</a:t>
            </a:r>
            <a:endParaRPr lang="en-US" altLang="zh-CN" sz="2400" dirty="0"/>
          </a:p>
          <a:p>
            <a:pPr eaLnBrk="1" hangingPunct="1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zh-CN" sz="2400" dirty="0"/>
              <a:t>当</a:t>
            </a:r>
            <a:r>
              <a:rPr lang="en-US" altLang="zh-CN" sz="2400" dirty="0"/>
              <a:t>           </a:t>
            </a:r>
            <a:r>
              <a:rPr lang="zh-CN" altLang="zh-CN" sz="2400" dirty="0"/>
              <a:t>的值比较小时，</a:t>
            </a:r>
            <a:r>
              <a:rPr lang="en-US" altLang="zh-CN" sz="2400" dirty="0"/>
              <a:t>                  </a:t>
            </a:r>
            <a:r>
              <a:rPr lang="zh-CN" altLang="zh-CN" sz="2400" dirty="0"/>
              <a:t>有一个较大的增益；</a:t>
            </a:r>
            <a:endParaRPr lang="en-US" altLang="zh-CN" sz="2400" dirty="0"/>
          </a:p>
          <a:p>
            <a:pPr eaLnBrk="1" hangingPunct="1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zh-CN" sz="2400" dirty="0"/>
              <a:t>当</a:t>
            </a:r>
            <a:r>
              <a:rPr lang="en-US" altLang="zh-CN" sz="2400" dirty="0"/>
              <a:t>           </a:t>
            </a:r>
            <a:r>
              <a:rPr lang="zh-CN" altLang="zh-CN" sz="2400" dirty="0"/>
              <a:t>的值比较大时，</a:t>
            </a:r>
            <a:r>
              <a:rPr lang="en-US" altLang="zh-CN" sz="2400" dirty="0"/>
              <a:t>                  </a:t>
            </a:r>
            <a:r>
              <a:rPr lang="zh-CN" altLang="zh-CN" sz="2400" dirty="0"/>
              <a:t>有一个较小的增益，</a:t>
            </a:r>
            <a:endParaRPr lang="en-US" altLang="zh-CN" sz="2400" dirty="0"/>
          </a:p>
          <a:p>
            <a:pPr eaLnBrk="1" hangingPunct="1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zh-CN" sz="2400" dirty="0"/>
              <a:t>这为防止网络进入饱和状态提供了良好的支持。</a:t>
            </a:r>
          </a:p>
        </p:txBody>
      </p:sp>
      <p:sp>
        <p:nvSpPr>
          <p:cNvPr id="122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4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869926"/>
              </p:ext>
            </p:extLst>
          </p:nvPr>
        </p:nvGraphicFramePr>
        <p:xfrm>
          <a:off x="2195513" y="3962400"/>
          <a:ext cx="4344987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5" r:id="rId4" imgW="2379345" imgH="1587500" progId="Visio.Drawing.11">
                  <p:embed/>
                </p:oleObj>
              </mc:Choice>
              <mc:Fallback>
                <p:oleObj r:id="rId4" imgW="2379345" imgH="15875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391"/>
                      <a:stretch>
                        <a:fillRect/>
                      </a:stretch>
                    </p:blipFill>
                    <p:spPr bwMode="auto">
                      <a:xfrm>
                        <a:off x="2195513" y="3962400"/>
                        <a:ext cx="4344987" cy="266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2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661387"/>
              </p:ext>
            </p:extLst>
          </p:nvPr>
        </p:nvGraphicFramePr>
        <p:xfrm>
          <a:off x="1344613" y="2425511"/>
          <a:ext cx="7889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6" name="Equation" r:id="rId6" imgW="266353" imgH="215619" progId="Equation.DSMT4">
                  <p:embed/>
                </p:oleObj>
              </mc:Choice>
              <mc:Fallback>
                <p:oleObj name="Equation" r:id="rId6" imgW="266353" imgH="21561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2425511"/>
                        <a:ext cx="788987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2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33718"/>
              </p:ext>
            </p:extLst>
          </p:nvPr>
        </p:nvGraphicFramePr>
        <p:xfrm>
          <a:off x="4368800" y="2496949"/>
          <a:ext cx="13208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7" name="Equation" r:id="rId8" imgW="406224" imgH="190417" progId="Equation.DSMT4">
                  <p:embed/>
                </p:oleObj>
              </mc:Choice>
              <mc:Fallback>
                <p:oleObj name="Equation" r:id="rId8" imgW="406224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496949"/>
                        <a:ext cx="1320800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125743"/>
              </p:ext>
            </p:extLst>
          </p:nvPr>
        </p:nvGraphicFramePr>
        <p:xfrm>
          <a:off x="1347788" y="2928749"/>
          <a:ext cx="7889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8" name="Equation" r:id="rId10" imgW="266353" imgH="215619" progId="Equation.DSMT4">
                  <p:embed/>
                </p:oleObj>
              </mc:Choice>
              <mc:Fallback>
                <p:oleObj name="Equation" r:id="rId10" imgW="266353" imgH="21561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2928749"/>
                        <a:ext cx="788987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97967"/>
              </p:ext>
            </p:extLst>
          </p:nvPr>
        </p:nvGraphicFramePr>
        <p:xfrm>
          <a:off x="4343400" y="2928749"/>
          <a:ext cx="13208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59" name="Equation" r:id="rId11" imgW="406224" imgH="190417" progId="Equation.DSMT4">
                  <p:embed/>
                </p:oleObj>
              </mc:Choice>
              <mc:Fallback>
                <p:oleObj name="Equation" r:id="rId11" imgW="406224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928749"/>
                        <a:ext cx="1320800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767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267200"/>
            <a:ext cx="91440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399"/>
            <a:ext cx="9144000" cy="420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2" y="0"/>
            <a:ext cx="7705725" cy="685800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3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267200"/>
            <a:ext cx="91440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4399"/>
            <a:ext cx="9144001" cy="451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2" y="0"/>
            <a:ext cx="7705725" cy="685800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34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60" y="990600"/>
            <a:ext cx="826414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2" y="0"/>
            <a:ext cx="7705725" cy="685800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7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9pPr>
          </a:lstStyle>
          <a:p>
            <a:pPr eaLnBrk="1" hangingPunct="1"/>
            <a:fld id="{43226FDE-3A8C-41C4-982A-041599114EEF}" type="slidenum">
              <a:rPr lang="en-US" altLang="zh-CN">
                <a:ea typeface="宋体" pitchFamily="2" charset="-122"/>
              </a:rPr>
              <a:pPr eaLnBrk="1" hangingPunct="1"/>
              <a:t>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00357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838200"/>
            <a:ext cx="7772400" cy="76200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</a:t>
            </a:r>
            <a:r>
              <a:rPr lang="zh-CN" altLang="en-US" sz="2400" b="1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元功能</a:t>
            </a:r>
            <a:endParaRPr lang="zh-CN" altLang="en-US" sz="2400" dirty="0" smtClean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35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47800"/>
            <a:ext cx="7772400" cy="26670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兴奋与抑制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：当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传入神经元的冲动，经整和，使细胞膜电位升高，超过动作电位的阈值时，为兴奋状态，产生神经冲动，由轴突经神经末稍传出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。当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传入神经元的冲动，经整和，使细胞膜电位降低，低于阈值时，为抑制状态，不产生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神经冲动</a:t>
            </a:r>
            <a:endParaRPr lang="zh-CN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学习与遗忘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：由于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神经元结构的可塑性，突触的传递作用可增强与减弱，因此，神经元具有学习与遗忘的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35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14800"/>
            <a:ext cx="6781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gray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zh-CN" altLang="en-US" sz="32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生物神经元</a:t>
            </a:r>
            <a:endParaRPr lang="zh-CN" altLang="en-US" sz="3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3263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Multilayer Perceptron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151556" name="Picture 4" descr="http://www.mdpi.com/sensors/sensors-13-15613/article_deploy/html/images/sensors-13-15613f7-10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8099811" cy="41052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XOR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990600" y="5027612"/>
            <a:ext cx="3200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419100" y="3617118"/>
            <a:ext cx="2819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71600" y="4495800"/>
            <a:ext cx="3561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 altLang="zh-CN" sz="2400" dirty="0" smtClean="0">
                <a:solidFill>
                  <a:srgbClr val="000000"/>
                </a:solidFill>
              </a:rPr>
              <a:t>0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7390" y="2590800"/>
            <a:ext cx="3561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 altLang="zh-CN" sz="2400" dirty="0" smtClean="0">
                <a:solidFill>
                  <a:srgbClr val="000000"/>
                </a:solidFill>
              </a:rPr>
              <a:t>0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045949"/>
              </p:ext>
            </p:extLst>
          </p:nvPr>
        </p:nvGraphicFramePr>
        <p:xfrm>
          <a:off x="4800600" y="2667000"/>
          <a:ext cx="3352800" cy="185420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117600"/>
                <a:gridCol w="1117600"/>
                <a:gridCol w="11176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Input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Output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0</a:t>
                      </a:r>
                      <a:endParaRPr lang="zh-CN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1</a:t>
                      </a:r>
                      <a:endParaRPr lang="zh-CN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1</a:t>
                      </a:r>
                      <a:endParaRPr lang="zh-CN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0</a:t>
                      </a:r>
                      <a:endParaRPr lang="zh-CN" alt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495800" y="53340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c</a:t>
            </a:r>
            <a:r>
              <a:rPr lang="en-AU" altLang="zh-CN" dirty="0" err="1" smtClean="0">
                <a:solidFill>
                  <a:srgbClr val="7030A0"/>
                </a:solidFill>
              </a:rPr>
              <a:t>annot</a:t>
            </a:r>
            <a:r>
              <a:rPr lang="en-AU" altLang="zh-CN" dirty="0" smtClean="0">
                <a:solidFill>
                  <a:srgbClr val="7030A0"/>
                </a:solidFill>
              </a:rPr>
              <a:t> </a:t>
            </a:r>
            <a:r>
              <a:rPr lang="en-AU" altLang="zh-CN" dirty="0" smtClean="0">
                <a:solidFill>
                  <a:srgbClr val="7030A0"/>
                </a:solidFill>
              </a:rPr>
              <a:t>be separated by a single </a:t>
            </a:r>
            <a:r>
              <a:rPr lang="en-AU" altLang="zh-CN" dirty="0" smtClean="0">
                <a:solidFill>
                  <a:srgbClr val="7030A0"/>
                </a:solidFill>
              </a:rPr>
              <a:t>line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 rot="13558757">
            <a:off x="873274" y="3096876"/>
            <a:ext cx="3168803" cy="1295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2590800"/>
            <a:ext cx="36420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 altLang="zh-CN" sz="2400" dirty="0" smtClean="0">
                <a:solidFill>
                  <a:srgbClr val="000000"/>
                </a:solidFill>
              </a:rPr>
              <a:t>1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5882" y="4495800"/>
            <a:ext cx="36420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 altLang="zh-CN" sz="2400" dirty="0" smtClean="0">
                <a:solidFill>
                  <a:srgbClr val="000000"/>
                </a:solidFill>
              </a:rPr>
              <a:t>1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4600" y="5029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p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694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q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3058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457200" y="4572000"/>
            <a:ext cx="83058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多层感知机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48" y="4572000"/>
            <a:ext cx="2471351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2057400" y="990600"/>
            <a:ext cx="513473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感知机神经元直观理解之非线性可分</a:t>
            </a:r>
            <a:endParaRPr lang="zh-CN" altLang="en-US" sz="24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66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267200"/>
            <a:ext cx="91440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099"/>
            <a:ext cx="9144000" cy="474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www.mdpi.com/sensors/sensors-13-15613/article_deploy/html/images/sensors-13-15613f7-102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3124200"/>
            <a:ext cx="5638800" cy="2857947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28600" y="1447800"/>
            <a:ext cx="731520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CN" altLang="en-US" sz="2800" b="1" dirty="0" smtClean="0">
                <a:solidFill>
                  <a:srgbClr val="DE84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前馈神经网络（全连接神经网络、多层感知机）</a:t>
            </a:r>
            <a:endParaRPr lang="zh-CN" altLang="en-US" sz="2800" b="1" dirty="0">
              <a:solidFill>
                <a:srgbClr val="DE84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3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267200"/>
            <a:ext cx="91440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399"/>
            <a:ext cx="9144000" cy="393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5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267200"/>
            <a:ext cx="91440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4399"/>
            <a:ext cx="9144001" cy="41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www.mdpi.com/sensors/sensors-13-15613/article_deploy/html/images/sensors-13-15613f7-10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259372"/>
            <a:ext cx="3945002" cy="19994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187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933450"/>
            <a:ext cx="82740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83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990600"/>
            <a:ext cx="824865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57400" y="32385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24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72842"/>
            <a:ext cx="5492750" cy="276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8" y="3733801"/>
            <a:ext cx="829009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5146508" y="6324600"/>
            <a:ext cx="201144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92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4267200"/>
            <a:ext cx="91440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399"/>
            <a:ext cx="9144000" cy="431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</a:t>
            </a:r>
          </a:p>
        </p:txBody>
      </p:sp>
    </p:spTree>
    <p:extLst>
      <p:ext uri="{BB962C8B-B14F-4D97-AF65-F5344CB8AC3E}">
        <p14:creationId xmlns:p14="http://schemas.microsoft.com/office/powerpoint/2010/main" val="13122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400" y="914400"/>
            <a:ext cx="826135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神经元有两种状态，分别是静息态（非激活状态）和发放动作电位状态（激活状态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由静息态切换为发放动作电位状态，是因为其接受了来自其它神经元或神经元群或其它情况的输入，并达到或超过了必须达到的临界膜电位水平（阈值），使得神经元去极化产生动作电位最终通过树突输出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神经冲动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来说，神经元产生输出的条件就是输入达到或超过了阈值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。阈值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是神经元的重要属性。神经元是大脑的基础，而阈值就是这个基础的基础，大脑的所有功能都是由阈值来实现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22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76559"/>
            <a:ext cx="3295650" cy="246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生物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43000"/>
            <a:ext cx="7924800" cy="990600"/>
          </a:xfrm>
        </p:spPr>
        <p:txBody>
          <a:bodyPr/>
          <a:lstStyle/>
          <a:p>
            <a:pPr eaLnBrk="1" hangingPunct="1"/>
            <a:r>
              <a:rPr lang="zh-CN" altLang="en-US" sz="2800" b="0" i="0" dirty="0" smtClean="0"/>
              <a:t>多</a:t>
            </a:r>
            <a:r>
              <a:rPr lang="zh-CN" altLang="en-US" sz="2800" b="0" i="0" dirty="0" smtClean="0"/>
              <a:t>层感知机同</a:t>
            </a:r>
            <a:r>
              <a:rPr lang="zh-CN" altLang="en-US" sz="2800" b="0" i="0" dirty="0" smtClean="0"/>
              <a:t>单</a:t>
            </a:r>
            <a:r>
              <a:rPr lang="zh-CN" altLang="en-US" sz="2800" b="0" i="0" dirty="0" smtClean="0"/>
              <a:t>层感知机相比</a:t>
            </a:r>
            <a:r>
              <a:rPr lang="zh-CN" altLang="en-US" sz="2800" b="0" i="0" dirty="0" smtClean="0"/>
              <a:t>具有</a:t>
            </a:r>
            <a:r>
              <a:rPr lang="en-US" altLang="zh-CN" sz="2800" b="0" i="0" dirty="0" smtClean="0"/>
              <a:t>4</a:t>
            </a:r>
            <a:r>
              <a:rPr lang="zh-CN" altLang="en-US" sz="2800" b="0" i="0" dirty="0" smtClean="0"/>
              <a:t>个明显特点：</a:t>
            </a:r>
          </a:p>
        </p:txBody>
      </p:sp>
      <p:sp>
        <p:nvSpPr>
          <p:cNvPr id="1228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09800"/>
            <a:ext cx="8023225" cy="3711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多</a:t>
            </a:r>
            <a:r>
              <a:rPr lang="zh-CN" altLang="en-US" sz="2800" dirty="0" smtClean="0"/>
              <a:t>层感知机含有</a:t>
            </a:r>
            <a:r>
              <a:rPr lang="zh-CN" altLang="en-US" sz="2800" dirty="0" smtClean="0"/>
              <a:t>一层或多层</a:t>
            </a:r>
            <a:r>
              <a:rPr lang="zh-CN" altLang="en-US" sz="2800" dirty="0" smtClean="0">
                <a:solidFill>
                  <a:srgbClr val="FF0000"/>
                </a:solidFill>
              </a:rPr>
              <a:t>隐</a:t>
            </a:r>
            <a:r>
              <a:rPr lang="zh-CN" altLang="en-US" sz="2800" dirty="0" smtClean="0"/>
              <a:t>单元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多</a:t>
            </a:r>
            <a:r>
              <a:rPr lang="zh-CN" altLang="en-US" sz="2800" dirty="0" smtClean="0"/>
              <a:t>层感知机中</a:t>
            </a:r>
            <a:r>
              <a:rPr lang="zh-CN" altLang="en-US" sz="2800" dirty="0" smtClean="0"/>
              <a:t>每个神经元的</a:t>
            </a:r>
            <a:r>
              <a:rPr lang="zh-CN" altLang="en-US" sz="2800" dirty="0" smtClean="0">
                <a:solidFill>
                  <a:srgbClr val="FF0000"/>
                </a:solidFill>
              </a:rPr>
              <a:t>激活函数</a:t>
            </a:r>
            <a:r>
              <a:rPr lang="zh-CN" altLang="en-US" sz="2800" dirty="0" smtClean="0"/>
              <a:t>采用</a:t>
            </a:r>
            <a:r>
              <a:rPr lang="zh-CN" altLang="en-US" sz="2800" dirty="0" smtClean="0">
                <a:solidFill>
                  <a:srgbClr val="FF0000"/>
                </a:solidFill>
              </a:rPr>
              <a:t>可微的函数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多</a:t>
            </a:r>
            <a:r>
              <a:rPr lang="zh-CN" altLang="en-US" sz="2800" dirty="0" smtClean="0"/>
              <a:t>层感知机的</a:t>
            </a:r>
            <a:r>
              <a:rPr lang="zh-CN" altLang="en-US" sz="2800" dirty="0" smtClean="0"/>
              <a:t>多个突触使得网络更具连通性，</a:t>
            </a:r>
            <a:r>
              <a:rPr lang="zh-CN" altLang="en-US" sz="2800" dirty="0" smtClean="0">
                <a:solidFill>
                  <a:srgbClr val="FF0000"/>
                </a:solidFill>
              </a:rPr>
              <a:t>连接域</a:t>
            </a:r>
            <a:r>
              <a:rPr lang="zh-CN" altLang="en-US" sz="2800" dirty="0" smtClean="0"/>
              <a:t>的变化及</a:t>
            </a:r>
            <a:r>
              <a:rPr lang="zh-CN" altLang="en-US" sz="2800" dirty="0" smtClean="0">
                <a:solidFill>
                  <a:srgbClr val="FF0000"/>
                </a:solidFill>
              </a:rPr>
              <a:t>连接权重</a:t>
            </a:r>
            <a:r>
              <a:rPr lang="zh-CN" altLang="en-US" sz="2800" dirty="0" smtClean="0"/>
              <a:t>变化</a:t>
            </a:r>
            <a:r>
              <a:rPr lang="zh-CN" altLang="en-US" sz="2800" dirty="0" smtClean="0"/>
              <a:t>都会引起</a:t>
            </a:r>
            <a:r>
              <a:rPr lang="zh-CN" altLang="en-US" sz="2800" dirty="0" smtClean="0">
                <a:solidFill>
                  <a:srgbClr val="FF0000"/>
                </a:solidFill>
              </a:rPr>
              <a:t>连通性的变化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多</a:t>
            </a:r>
            <a:r>
              <a:rPr lang="zh-CN" altLang="en-US" sz="2800" dirty="0" smtClean="0"/>
              <a:t>层感知机具</a:t>
            </a:r>
            <a:r>
              <a:rPr lang="zh-CN" altLang="en-US" sz="2800" dirty="0" smtClean="0"/>
              <a:t>有独特的学习算法，该算法就是著名的</a:t>
            </a:r>
            <a:r>
              <a:rPr lang="en-US" altLang="zh-CN" sz="2800" dirty="0" smtClean="0">
                <a:solidFill>
                  <a:srgbClr val="FF0000"/>
                </a:solidFill>
              </a:rPr>
              <a:t>BP</a:t>
            </a:r>
            <a:r>
              <a:rPr lang="zh-CN" altLang="en-US" sz="2800" dirty="0" smtClean="0">
                <a:solidFill>
                  <a:srgbClr val="FF0000"/>
                </a:solidFill>
              </a:rPr>
              <a:t>算法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8" name="标题 1"/>
          <p:cNvSpPr txBox="1">
            <a:spLocks/>
          </p:cNvSpPr>
          <p:nvPr/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7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C728F-6528-4ED2-8A8B-81B98FF36C84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5" y="2837110"/>
            <a:ext cx="8206525" cy="356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  <p:sp>
        <p:nvSpPr>
          <p:cNvPr id="9" name="矩形 8"/>
          <p:cNvSpPr/>
          <p:nvPr/>
        </p:nvSpPr>
        <p:spPr>
          <a:xfrm>
            <a:off x="685800" y="990600"/>
            <a:ext cx="7924800" cy="17851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200" dirty="0" smtClean="0">
                <a:solidFill>
                  <a:srgbClr val="DE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神经网络是一种大规模的并行分布式处理器，天然具有存储并使用经验知识的能力。它从两个方面上模拟大脑</a:t>
            </a:r>
            <a:r>
              <a:rPr lang="zh-CN" altLang="en-US" sz="2200" dirty="0" smtClean="0">
                <a:solidFill>
                  <a:srgbClr val="DE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：（</a:t>
            </a:r>
            <a:r>
              <a:rPr lang="en-US" altLang="zh-CN" sz="2200" dirty="0" smtClean="0">
                <a:solidFill>
                  <a:srgbClr val="DE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2200" dirty="0" smtClean="0">
                <a:solidFill>
                  <a:srgbClr val="DE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）网络获取的知识是通过学习来获取的；（</a:t>
            </a:r>
            <a:r>
              <a:rPr lang="en-US" altLang="zh-CN" sz="2200" dirty="0" smtClean="0">
                <a:solidFill>
                  <a:srgbClr val="DE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2200" dirty="0" smtClean="0">
                <a:solidFill>
                  <a:srgbClr val="DE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）内部神经元的连接强度，即突触权重，用于存储获取的知识。</a:t>
            </a:r>
            <a:endParaRPr lang="en-US" altLang="zh-CN" sz="2200" dirty="0" smtClean="0">
              <a:solidFill>
                <a:srgbClr val="DE84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r"/>
            <a:r>
              <a:rPr lang="en-US" altLang="zh-CN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</a:t>
            </a: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西蒙 赫金 （</a:t>
            </a:r>
            <a:r>
              <a:rPr lang="en-US" altLang="zh-CN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Simon </a:t>
            </a:r>
            <a:r>
              <a:rPr lang="en-US" altLang="zh-CN" sz="22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Haykin</a:t>
            </a: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1994</a:t>
            </a: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zh-CN" altLang="en-US" sz="2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849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9pPr>
          </a:lstStyle>
          <a:p>
            <a:pPr eaLnBrk="1" hangingPunct="1"/>
            <a:fld id="{0B03C40F-CC4A-4F43-AD8E-1DFC89B67532}" type="slidenum">
              <a:rPr lang="en-US" altLang="zh-CN">
                <a:ea typeface="宋体" pitchFamily="2" charset="-122"/>
              </a:rPr>
              <a:pPr eaLnBrk="1" hangingPunct="1"/>
              <a:t>52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3107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27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  <p:sp>
        <p:nvSpPr>
          <p:cNvPr id="131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90600"/>
            <a:ext cx="8229600" cy="36576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dirty="0" smtClean="0"/>
              <a:t>   多</a:t>
            </a:r>
            <a:r>
              <a:rPr lang="zh-CN" altLang="en-US" sz="2400" dirty="0" smtClean="0"/>
              <a:t>层前馈网络的反向传播 （</a:t>
            </a:r>
            <a:r>
              <a:rPr lang="en-US" altLang="zh-CN" sz="2400" dirty="0" smtClean="0"/>
              <a:t>BP</a:t>
            </a:r>
            <a:r>
              <a:rPr lang="zh-CN" altLang="en-US" sz="2400" dirty="0" smtClean="0"/>
              <a:t>）学习算法，简称</a:t>
            </a:r>
            <a:r>
              <a:rPr lang="en-US" altLang="zh-CN" sz="2400" dirty="0" smtClean="0">
                <a:solidFill>
                  <a:srgbClr val="FF3300"/>
                </a:solidFill>
              </a:rPr>
              <a:t>BP</a:t>
            </a:r>
            <a:r>
              <a:rPr lang="zh-CN" altLang="en-US" sz="2400" dirty="0" smtClean="0">
                <a:solidFill>
                  <a:srgbClr val="FF3300"/>
                </a:solidFill>
              </a:rPr>
              <a:t>算法，是</a:t>
            </a:r>
            <a:r>
              <a:rPr lang="zh-CN" altLang="en-US" sz="2400" dirty="0" smtClean="0">
                <a:solidFill>
                  <a:srgbClr val="FF3300"/>
                </a:solidFill>
              </a:rPr>
              <a:t>有监督的</a:t>
            </a:r>
            <a:r>
              <a:rPr lang="zh-CN" altLang="en-US" sz="2400" dirty="0" smtClean="0">
                <a:solidFill>
                  <a:srgbClr val="FF3300"/>
                </a:solidFill>
              </a:rPr>
              <a:t>学习</a:t>
            </a:r>
            <a:r>
              <a:rPr lang="zh-CN" altLang="en-US" sz="2400" dirty="0" smtClean="0"/>
              <a:t>，它是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梯度下降法</a:t>
            </a:r>
            <a:r>
              <a:rPr lang="zh-CN" altLang="en-US" sz="2400" dirty="0" smtClean="0"/>
              <a:t>在多层前馈网中的</a:t>
            </a:r>
            <a:r>
              <a:rPr lang="zh-CN" altLang="en-US" sz="2400" dirty="0" smtClean="0"/>
              <a:t>应用</a:t>
            </a:r>
            <a:endParaRPr lang="zh-CN" altLang="en-US" sz="2400" dirty="0" smtClean="0"/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400" b="1" dirty="0" smtClean="0"/>
              <a:t>   网络结构</a:t>
            </a:r>
            <a:endParaRPr lang="zh-CN" altLang="en-US" sz="2400" b="1" dirty="0" smtClean="0"/>
          </a:p>
          <a:p>
            <a:pPr eaLnBrk="1" hangingPunct="1">
              <a:spcBef>
                <a:spcPts val="120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2400" b="1" dirty="0" smtClean="0"/>
              <a:t>　</a:t>
            </a:r>
            <a:r>
              <a:rPr lang="zh-CN" altLang="en-US" sz="2400" dirty="0" smtClean="0"/>
              <a:t>图中，</a:t>
            </a:r>
            <a:r>
              <a:rPr lang="en-US" altLang="zh-CN" sz="2400" b="1" dirty="0" smtClean="0"/>
              <a:t>u</a:t>
            </a:r>
            <a:r>
              <a:rPr lang="zh-CN" altLang="en-US" sz="2400" dirty="0" smtClean="0"/>
              <a:t>、</a:t>
            </a:r>
            <a:r>
              <a:rPr lang="en-US" altLang="zh-CN" sz="2400" b="1" dirty="0" smtClean="0"/>
              <a:t>y</a:t>
            </a:r>
            <a:r>
              <a:rPr lang="zh-CN" altLang="en-US" sz="2400" dirty="0" smtClean="0"/>
              <a:t>是网络的输入、输出向量，神经元用节点表示，网络由输入层</a:t>
            </a:r>
            <a:r>
              <a:rPr lang="zh-CN" altLang="en-US" sz="2400" dirty="0" smtClean="0"/>
              <a:t>、隐藏层和</a:t>
            </a:r>
            <a:r>
              <a:rPr lang="zh-CN" altLang="en-US" sz="2400" dirty="0" smtClean="0"/>
              <a:t>输出层节点组成</a:t>
            </a:r>
            <a:r>
              <a:rPr lang="zh-CN" altLang="en-US" sz="2400" dirty="0" smtClean="0"/>
              <a:t>，隐藏层可</a:t>
            </a:r>
            <a:r>
              <a:rPr lang="zh-CN" altLang="en-US" sz="2400" dirty="0" smtClean="0"/>
              <a:t>一层，也可多层（图中是</a:t>
            </a:r>
            <a:r>
              <a:rPr lang="zh-CN" altLang="en-US" sz="2400" dirty="0" smtClean="0"/>
              <a:t>单隐藏层），</a:t>
            </a:r>
            <a:r>
              <a:rPr lang="zh-CN" altLang="en-US" sz="2400" dirty="0" smtClean="0"/>
              <a:t>前层至后层节点</a:t>
            </a:r>
            <a:r>
              <a:rPr lang="zh-CN" altLang="en-US" sz="2400" dirty="0" smtClean="0"/>
              <a:t>通过权重连接。</a:t>
            </a:r>
            <a:r>
              <a:rPr lang="zh-CN" altLang="en-US" sz="2400" b="1" dirty="0" smtClean="0"/>
              <a:t>　</a:t>
            </a:r>
          </a:p>
        </p:txBody>
      </p:sp>
      <p:pic>
        <p:nvPicPr>
          <p:cNvPr id="12800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43400"/>
            <a:ext cx="3200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84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spcBef>
                <a:spcPts val="1200"/>
              </a:spcBef>
              <a:buFontTx/>
              <a:buNone/>
            </a:pPr>
            <a:r>
              <a:rPr lang="en-US" altLang="zh-CN" sz="2200" b="1" dirty="0">
                <a:latin typeface="Times New Roman" pitchFamily="18" charset="0"/>
                <a:ea typeface="黑体" pitchFamily="49" charset="-122"/>
              </a:rPr>
              <a:t>1</a:t>
            </a:r>
            <a:r>
              <a:rPr lang="zh-CN" altLang="en-US" sz="2200" b="1" dirty="0">
                <a:latin typeface="Times New Roman" pitchFamily="18" charset="0"/>
                <a:ea typeface="黑体" pitchFamily="49" charset="-122"/>
              </a:rPr>
              <a:t>、</a:t>
            </a:r>
            <a:r>
              <a:rPr lang="en-US" altLang="zh-CN" sz="2200" b="1" dirty="0">
                <a:latin typeface="Times New Roman" pitchFamily="18" charset="0"/>
                <a:ea typeface="黑体" pitchFamily="49" charset="-122"/>
              </a:rPr>
              <a:t>BP</a:t>
            </a:r>
            <a:r>
              <a:rPr lang="zh-CN" altLang="en-US" sz="2200" b="1" dirty="0">
                <a:latin typeface="Times New Roman" pitchFamily="18" charset="0"/>
                <a:ea typeface="黑体" pitchFamily="49" charset="-122"/>
              </a:rPr>
              <a:t>算法的出现</a:t>
            </a:r>
          </a:p>
          <a:p>
            <a:pPr marL="476250" lvl="1" indent="-3175" algn="just">
              <a:spcBef>
                <a:spcPts val="1200"/>
              </a:spcBef>
              <a:buFontTx/>
              <a:buNone/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非循环多级网络的训练算法</a:t>
            </a:r>
          </a:p>
          <a:p>
            <a:pPr marL="476250" lvl="1" indent="-3175" algn="just">
              <a:spcBef>
                <a:spcPts val="1200"/>
              </a:spcBef>
              <a:buFontTx/>
              <a:buNone/>
            </a:pPr>
            <a:r>
              <a:rPr lang="en-US" altLang="zh-CN" sz="2200" b="1" dirty="0">
                <a:latin typeface="Times New Roman" pitchFamily="18" charset="0"/>
                <a:ea typeface="宋体" pitchFamily="2" charset="-122"/>
              </a:rPr>
              <a:t>UCSD PDP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小组的</a:t>
            </a:r>
            <a:r>
              <a:rPr lang="en-US" altLang="zh-CN" sz="2200" b="1" dirty="0" err="1">
                <a:latin typeface="Times New Roman" pitchFamily="18" charset="0"/>
                <a:ea typeface="宋体" pitchFamily="2" charset="-122"/>
              </a:rPr>
              <a:t>Rumelhart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200" b="1" dirty="0">
                <a:latin typeface="Times New Roman" pitchFamily="18" charset="0"/>
                <a:ea typeface="宋体" pitchFamily="2" charset="-122"/>
              </a:rPr>
              <a:t>Hinton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200" b="1" dirty="0">
                <a:latin typeface="Times New Roman" pitchFamily="18" charset="0"/>
                <a:ea typeface="宋体" pitchFamily="2" charset="-122"/>
              </a:rPr>
              <a:t>Williams1986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年独立地给出了</a:t>
            </a:r>
            <a:r>
              <a:rPr lang="en-US" altLang="zh-CN" sz="2200" b="1" dirty="0">
                <a:latin typeface="Times New Roman" pitchFamily="18" charset="0"/>
                <a:ea typeface="宋体" pitchFamily="2" charset="-122"/>
              </a:rPr>
              <a:t>BP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算法清楚而简单的描述</a:t>
            </a:r>
          </a:p>
          <a:p>
            <a:pPr marL="476250" lvl="1" indent="-3175" algn="just">
              <a:spcBef>
                <a:spcPts val="1200"/>
              </a:spcBef>
              <a:buFontTx/>
              <a:buNone/>
            </a:pPr>
            <a:r>
              <a:rPr lang="en-US" altLang="zh-CN" sz="2200" b="1" dirty="0">
                <a:latin typeface="Times New Roman" pitchFamily="18" charset="0"/>
                <a:ea typeface="宋体" pitchFamily="2" charset="-122"/>
              </a:rPr>
              <a:t>1982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年，</a:t>
            </a:r>
            <a:r>
              <a:rPr lang="en-US" altLang="zh-CN" sz="2200" b="1" dirty="0" err="1">
                <a:latin typeface="Times New Roman" pitchFamily="18" charset="0"/>
                <a:ea typeface="宋体" pitchFamily="2" charset="-122"/>
              </a:rPr>
              <a:t>Paker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就完成了相似的工作</a:t>
            </a:r>
          </a:p>
          <a:p>
            <a:pPr marL="476250" lvl="1" indent="-3175" algn="just">
              <a:spcBef>
                <a:spcPts val="1200"/>
              </a:spcBef>
              <a:buFontTx/>
              <a:buNone/>
            </a:pPr>
            <a:r>
              <a:rPr lang="en-US" altLang="zh-CN" sz="2200" b="1" dirty="0">
                <a:latin typeface="Times New Roman" pitchFamily="18" charset="0"/>
                <a:ea typeface="宋体" pitchFamily="2" charset="-122"/>
              </a:rPr>
              <a:t>1974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年，</a:t>
            </a:r>
            <a:r>
              <a:rPr lang="en-US" altLang="zh-CN" sz="2200" b="1" dirty="0" err="1">
                <a:latin typeface="Times New Roman" pitchFamily="18" charset="0"/>
                <a:ea typeface="宋体" pitchFamily="2" charset="-122"/>
              </a:rPr>
              <a:t>Werbos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已提出了该方法</a:t>
            </a:r>
            <a:endParaRPr lang="zh-CN" altLang="en-US" sz="2200" b="1" dirty="0">
              <a:latin typeface="Times New Roman" pitchFamily="18" charset="0"/>
              <a:ea typeface="宋体" pitchFamily="2" charset="-122"/>
            </a:endParaRPr>
          </a:p>
          <a:p>
            <a:pPr marL="0" indent="0" algn="just">
              <a:spcBef>
                <a:spcPts val="1200"/>
              </a:spcBef>
              <a:buFontTx/>
              <a:buNone/>
            </a:pPr>
            <a:r>
              <a:rPr lang="en-US" altLang="zh-CN" sz="2200" b="1" dirty="0">
                <a:latin typeface="Times New Roman" pitchFamily="18" charset="0"/>
                <a:ea typeface="黑体" pitchFamily="49" charset="-122"/>
              </a:rPr>
              <a:t>2</a:t>
            </a:r>
            <a:r>
              <a:rPr lang="zh-CN" altLang="en-US" sz="2200" b="1" dirty="0">
                <a:latin typeface="Times New Roman" pitchFamily="18" charset="0"/>
                <a:ea typeface="黑体" pitchFamily="49" charset="-122"/>
              </a:rPr>
              <a:t>、弱点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：训练速度非常慢、局部极小点的逃离问题、算法不一定</a:t>
            </a:r>
            <a:r>
              <a:rPr lang="zh-CN" altLang="en-US" sz="2200" b="1" dirty="0" smtClean="0">
                <a:latin typeface="宋体" pitchFamily="2" charset="-122"/>
                <a:ea typeface="宋体" pitchFamily="2" charset="-122"/>
              </a:rPr>
              <a:t>收敛</a:t>
            </a:r>
            <a:endParaRPr lang="zh-CN" altLang="en-US" sz="2200" b="1" dirty="0">
              <a:latin typeface="Times New Roman" pitchFamily="18" charset="0"/>
              <a:ea typeface="宋体" pitchFamily="2" charset="-122"/>
            </a:endParaRPr>
          </a:p>
          <a:p>
            <a:pPr marL="0" indent="0" algn="just">
              <a:spcBef>
                <a:spcPts val="1200"/>
              </a:spcBef>
              <a:buFontTx/>
              <a:buNone/>
            </a:pPr>
            <a:r>
              <a:rPr lang="en-US" altLang="zh-CN" sz="2200" b="1" dirty="0">
                <a:latin typeface="Times New Roman" pitchFamily="18" charset="0"/>
                <a:ea typeface="黑体" pitchFamily="49" charset="-122"/>
              </a:rPr>
              <a:t>3</a:t>
            </a:r>
            <a:r>
              <a:rPr lang="zh-CN" altLang="en-US" sz="2200" b="1" dirty="0">
                <a:latin typeface="Times New Roman" pitchFamily="18" charset="0"/>
                <a:ea typeface="黑体" pitchFamily="49" charset="-122"/>
              </a:rPr>
              <a:t>、优点：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广泛的适应性和</a:t>
            </a:r>
            <a:r>
              <a:rPr lang="zh-CN" altLang="en-US" sz="2200" b="1" dirty="0" smtClean="0">
                <a:latin typeface="宋体" pitchFamily="2" charset="-122"/>
                <a:ea typeface="宋体" pitchFamily="2" charset="-122"/>
              </a:rPr>
              <a:t>有效性</a:t>
            </a:r>
            <a:endParaRPr lang="zh-CN" altLang="en-US" sz="2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6437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5105400" cy="509905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rgbClr val="CC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已知网络的输入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输出样本，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即监督信号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rgbClr val="CC0000"/>
              </a:buClr>
            </a:pPr>
            <a:r>
              <a:rPr lang="en-US" altLang="zh-CN" sz="2400" dirty="0" smtClean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 smtClean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学习算法由正向传播和反向传播组成：</a:t>
            </a:r>
          </a:p>
          <a:p>
            <a:pPr eaLnBrk="1" hangingPunct="1"/>
            <a:r>
              <a:rPr lang="zh-CN" altLang="en-US" sz="24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正向传播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是输入信号从输入层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经隐藏层，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传向输出层，若输出层得到了期望的输出，则学习算法结束；否则，转至反向传播。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 sz="24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是将误差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样本输出与网络输出之差）按原连接通路反向计算，由梯度下降法调整各层节点的权重和阈值，使误差减小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103" name="Line 4"/>
          <p:cNvSpPr>
            <a:spLocks noChangeShapeType="1"/>
          </p:cNvSpPr>
          <p:nvPr/>
        </p:nvSpPr>
        <p:spPr bwMode="auto">
          <a:xfrm>
            <a:off x="6019800" y="1981200"/>
            <a:ext cx="23622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104" name="Rectangle 5"/>
          <p:cNvSpPr>
            <a:spLocks noChangeArrowheads="1"/>
          </p:cNvSpPr>
          <p:nvPr/>
        </p:nvSpPr>
        <p:spPr bwMode="auto">
          <a:xfrm>
            <a:off x="6781800" y="1524000"/>
            <a:ext cx="996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kumimoji="1" lang="zh-CN" altLang="en-US" sz="16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正向传播</a:t>
            </a:r>
          </a:p>
        </p:txBody>
      </p:sp>
      <p:sp>
        <p:nvSpPr>
          <p:cNvPr id="132105" name="Line 6"/>
          <p:cNvSpPr>
            <a:spLocks noChangeShapeType="1"/>
          </p:cNvSpPr>
          <p:nvPr/>
        </p:nvSpPr>
        <p:spPr bwMode="auto">
          <a:xfrm flipH="1">
            <a:off x="6096000" y="25146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106" name="Rectangle 7"/>
          <p:cNvSpPr>
            <a:spLocks noChangeArrowheads="1"/>
          </p:cNvSpPr>
          <p:nvPr/>
        </p:nvSpPr>
        <p:spPr bwMode="auto">
          <a:xfrm>
            <a:off x="6781800" y="2133600"/>
            <a:ext cx="996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kumimoji="1" lang="zh-CN" altLang="en-US" sz="16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反向传播</a:t>
            </a:r>
          </a:p>
        </p:txBody>
      </p:sp>
      <p:pic>
        <p:nvPicPr>
          <p:cNvPr id="132107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43200"/>
            <a:ext cx="3200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5344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696200" cy="2971800"/>
          </a:xfrm>
        </p:spPr>
        <p:txBody>
          <a:bodyPr/>
          <a:lstStyle/>
          <a:p>
            <a:pPr marL="0" indent="0" algn="just" eaLnBrk="1" hangingPunct="1">
              <a:spcBef>
                <a:spcPts val="1200"/>
              </a:spcBef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Times New Roman" pitchFamily="18" charset="0"/>
              </a:rPr>
              <a:t>反向传播算法</a:t>
            </a:r>
            <a:r>
              <a:rPr lang="en-US" altLang="zh-CN" sz="2400" b="1" dirty="0" smtClean="0">
                <a:solidFill>
                  <a:schemeClr val="folHlink"/>
                </a:solidFill>
                <a:latin typeface="Times New Roman" pitchFamily="18" charset="0"/>
              </a:rPr>
              <a:t>(Back-Propagation algorithm, BP) </a:t>
            </a:r>
          </a:p>
          <a:p>
            <a:pPr marL="0" indent="0" algn="just" eaLnBrk="1" hangingPunct="1">
              <a:spcBef>
                <a:spcPts val="1200"/>
              </a:spcBef>
              <a:buNone/>
            </a:pPr>
            <a:r>
              <a:rPr lang="en-US" altLang="zh-CN" sz="2400" b="1" dirty="0" smtClean="0">
                <a:latin typeface="Times New Roman" pitchFamily="18" charset="0"/>
              </a:rPr>
              <a:t>BP</a:t>
            </a:r>
            <a:r>
              <a:rPr lang="zh-CN" altLang="en-US" sz="2400" b="1" dirty="0" smtClean="0">
                <a:latin typeface="Times New Roman" pitchFamily="18" charset="0"/>
              </a:rPr>
              <a:t>学习过程</a:t>
            </a:r>
            <a:r>
              <a:rPr lang="zh-CN" altLang="en-US" sz="2400" b="1" dirty="0" smtClean="0">
                <a:latin typeface="Times New Roman" pitchFamily="18" charset="0"/>
              </a:rPr>
              <a:t>：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marL="0" indent="0" algn="just" eaLnBrk="1" hangingPunct="1">
              <a:spcBef>
                <a:spcPts val="1200"/>
              </a:spcBef>
              <a:buNone/>
            </a:pPr>
            <a:r>
              <a:rPr lang="zh-CN" altLang="en-US" sz="2400" b="1" dirty="0" smtClean="0">
                <a:latin typeface="Times New Roman" pitchFamily="18" charset="0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</a:rPr>
              <a:t>1</a:t>
            </a:r>
            <a:r>
              <a:rPr lang="zh-CN" altLang="en-US" sz="2400" b="1" dirty="0" smtClean="0">
                <a:latin typeface="Times New Roman" pitchFamily="18" charset="0"/>
              </a:rPr>
              <a:t>）</a:t>
            </a:r>
            <a:r>
              <a:rPr lang="zh-CN" altLang="en-US" sz="2400" b="1" dirty="0" smtClean="0">
                <a:solidFill>
                  <a:schemeClr val="hlink"/>
                </a:solidFill>
                <a:latin typeface="Times New Roman" pitchFamily="18" charset="0"/>
              </a:rPr>
              <a:t>工作信号正向传播：</a:t>
            </a:r>
            <a:r>
              <a:rPr lang="zh-CN" altLang="en-US" sz="2400" b="1" dirty="0" smtClean="0">
                <a:latin typeface="Times New Roman" pitchFamily="18" charset="0"/>
              </a:rPr>
              <a:t>输入信号从输入层经隐单元，传向输出层，在输出端产生输出信号，这是工作信号的正向传播。在信号的向前传递过程中网络</a:t>
            </a:r>
            <a:r>
              <a:rPr lang="zh-CN" altLang="en-US" sz="2400" b="1" dirty="0" smtClean="0">
                <a:latin typeface="Times New Roman" pitchFamily="18" charset="0"/>
              </a:rPr>
              <a:t>的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权重</a:t>
            </a:r>
            <a:r>
              <a:rPr lang="zh-CN" altLang="en-US" sz="2400" b="1" dirty="0" smtClean="0">
                <a:latin typeface="Times New Roman" pitchFamily="18" charset="0"/>
              </a:rPr>
              <a:t>是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固定不变</a:t>
            </a:r>
            <a:r>
              <a:rPr lang="zh-CN" altLang="en-US" sz="2400" b="1" dirty="0" smtClean="0">
                <a:latin typeface="Times New Roman" pitchFamily="18" charset="0"/>
              </a:rPr>
              <a:t>的，每一层神经元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的状态只影响下一层神经元的状态</a:t>
            </a:r>
            <a:r>
              <a:rPr lang="zh-CN" altLang="en-US" sz="2400" b="1" dirty="0" smtClean="0">
                <a:latin typeface="Times New Roman" pitchFamily="18" charset="0"/>
              </a:rPr>
              <a:t>。如果在输出层不能得到期望的输出，则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转入误差信号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反向传播</a:t>
            </a:r>
            <a:endParaRPr lang="zh-CN" altLang="en-US" sz="2400" b="1" dirty="0" smtClean="0">
              <a:latin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533400" y="4495800"/>
            <a:ext cx="8001000" cy="1812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b="1" kern="0" dirty="0" smtClean="0">
                <a:latin typeface="Times New Roman" pitchFamily="18" charset="0"/>
              </a:rPr>
              <a:t>    （</a:t>
            </a:r>
            <a:r>
              <a:rPr lang="en-US" altLang="zh-CN" sz="2400" b="1" kern="0" dirty="0" smtClean="0">
                <a:latin typeface="Times New Roman" pitchFamily="18" charset="0"/>
              </a:rPr>
              <a:t>2</a:t>
            </a:r>
            <a:r>
              <a:rPr lang="zh-CN" altLang="en-US" sz="2400" b="1" kern="0" dirty="0" smtClean="0">
                <a:latin typeface="Times New Roman" pitchFamily="18" charset="0"/>
              </a:rPr>
              <a:t>）</a:t>
            </a:r>
            <a:r>
              <a:rPr lang="zh-CN" altLang="en-US" sz="2400" b="1" kern="0" dirty="0" smtClean="0">
                <a:solidFill>
                  <a:schemeClr val="hlink"/>
                </a:solidFill>
                <a:latin typeface="Times New Roman" pitchFamily="18" charset="0"/>
              </a:rPr>
              <a:t>误差信号反向传播：</a:t>
            </a:r>
            <a:r>
              <a:rPr lang="zh-CN" altLang="en-US" sz="2400" b="1" kern="0" dirty="0" smtClean="0">
                <a:latin typeface="Times New Roman" pitchFamily="18" charset="0"/>
              </a:rPr>
              <a:t>网络的实际输出与期望输出之间差值即为</a:t>
            </a:r>
            <a:r>
              <a:rPr lang="zh-CN" altLang="en-US" sz="2400" b="1" kern="0" dirty="0" smtClean="0">
                <a:solidFill>
                  <a:schemeClr val="tx2"/>
                </a:solidFill>
                <a:latin typeface="Times New Roman" pitchFamily="18" charset="0"/>
              </a:rPr>
              <a:t>误差信号</a:t>
            </a:r>
            <a:r>
              <a:rPr lang="zh-CN" altLang="en-US" sz="2400" b="1" kern="0" dirty="0" smtClean="0">
                <a:latin typeface="Times New Roman" pitchFamily="18" charset="0"/>
              </a:rPr>
              <a:t>，误差信号由</a:t>
            </a:r>
            <a:r>
              <a:rPr lang="zh-CN" altLang="en-US" sz="2400" b="1" kern="0" dirty="0" smtClean="0">
                <a:solidFill>
                  <a:schemeClr val="tx2"/>
                </a:solidFill>
                <a:latin typeface="Times New Roman" pitchFamily="18" charset="0"/>
              </a:rPr>
              <a:t>输出端</a:t>
            </a:r>
            <a:r>
              <a:rPr lang="zh-CN" altLang="en-US" sz="2400" b="1" kern="0" dirty="0" smtClean="0">
                <a:latin typeface="Times New Roman" pitchFamily="18" charset="0"/>
              </a:rPr>
              <a:t>开始逐层</a:t>
            </a:r>
            <a:r>
              <a:rPr lang="zh-CN" altLang="en-US" sz="2400" b="1" kern="0" dirty="0" smtClean="0">
                <a:solidFill>
                  <a:schemeClr val="tx2"/>
                </a:solidFill>
                <a:latin typeface="Times New Roman" pitchFamily="18" charset="0"/>
              </a:rPr>
              <a:t>向后传播</a:t>
            </a:r>
            <a:r>
              <a:rPr lang="zh-CN" altLang="en-US" sz="2400" b="1" kern="0" dirty="0" smtClean="0">
                <a:latin typeface="Times New Roman" pitchFamily="18" charset="0"/>
              </a:rPr>
              <a:t>，这是误差信号的反向传播。在误差信号反向传播的过程中，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Times New Roman" pitchFamily="18" charset="0"/>
              </a:rPr>
              <a:t>网络的</a:t>
            </a:r>
            <a:r>
              <a:rPr lang="zh-CN" altLang="en-US" sz="2400" b="1" kern="0" dirty="0" smtClean="0">
                <a:solidFill>
                  <a:schemeClr val="tx2"/>
                </a:solidFill>
                <a:latin typeface="Times New Roman" pitchFamily="18" charset="0"/>
              </a:rPr>
              <a:t>权重</a:t>
            </a:r>
            <a:r>
              <a:rPr lang="zh-CN" altLang="en-US" sz="2400" b="1" kern="0" dirty="0" smtClean="0">
                <a:latin typeface="Times New Roman" pitchFamily="18" charset="0"/>
              </a:rPr>
              <a:t>由</a:t>
            </a:r>
            <a:r>
              <a:rPr lang="zh-CN" altLang="en-US" sz="2400" b="1" kern="0" dirty="0" smtClean="0">
                <a:solidFill>
                  <a:schemeClr val="tx2"/>
                </a:solidFill>
                <a:latin typeface="Times New Roman" pitchFamily="18" charset="0"/>
              </a:rPr>
              <a:t>误差反馈</a:t>
            </a:r>
            <a:r>
              <a:rPr lang="zh-CN" altLang="en-US" sz="2400" b="1" kern="0" dirty="0" smtClean="0">
                <a:latin typeface="Times New Roman" pitchFamily="18" charset="0"/>
              </a:rPr>
              <a:t>进行</a:t>
            </a:r>
            <a:r>
              <a:rPr lang="zh-CN" altLang="en-US" sz="2400" b="1" kern="0" dirty="0" smtClean="0">
                <a:solidFill>
                  <a:schemeClr val="tx2"/>
                </a:solidFill>
                <a:latin typeface="Times New Roman" pitchFamily="18" charset="0"/>
              </a:rPr>
              <a:t>调节</a:t>
            </a:r>
            <a:r>
              <a:rPr lang="zh-CN" altLang="en-US" sz="2400" b="1" kern="0" dirty="0" smtClean="0">
                <a:latin typeface="Times New Roman" pitchFamily="18" charset="0"/>
              </a:rPr>
              <a:t>。通过权重的不断修正使网络的</a:t>
            </a:r>
            <a:r>
              <a:rPr lang="zh-CN" altLang="en-US" sz="2400" b="1" kern="0" dirty="0" smtClean="0">
                <a:solidFill>
                  <a:schemeClr val="tx2"/>
                </a:solidFill>
                <a:latin typeface="Times New Roman" pitchFamily="18" charset="0"/>
              </a:rPr>
              <a:t>实际输出</a:t>
            </a:r>
            <a:r>
              <a:rPr lang="zh-CN" altLang="en-US" sz="2400" b="1" kern="0" dirty="0" smtClean="0">
                <a:latin typeface="Times New Roman" pitchFamily="18" charset="0"/>
              </a:rPr>
              <a:t>更接近</a:t>
            </a:r>
            <a:r>
              <a:rPr lang="zh-CN" altLang="en-US" sz="2400" b="1" kern="0" dirty="0" smtClean="0">
                <a:solidFill>
                  <a:schemeClr val="tx2"/>
                </a:solidFill>
                <a:latin typeface="Times New Roman" pitchFamily="18" charset="0"/>
              </a:rPr>
              <a:t>期望输出</a:t>
            </a:r>
            <a:r>
              <a:rPr lang="zh-CN" altLang="en-US" sz="2400" b="1" kern="0" dirty="0" smtClean="0">
                <a:latin typeface="Times New Roman" pitchFamily="18" charset="0"/>
              </a:rPr>
              <a:t> </a:t>
            </a:r>
            <a:endParaRPr lang="zh-CN" altLang="en-US" sz="2400" b="1" kern="0" dirty="0" smtClean="0">
              <a:latin typeface="Times New Roman" pitchFamily="18" charset="0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32574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006" y="4267200"/>
            <a:ext cx="8231994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06" y="914400"/>
            <a:ext cx="8155794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69529"/>
            <a:ext cx="6553200" cy="498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0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599"/>
            <a:ext cx="8153400" cy="349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28538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4267200"/>
            <a:ext cx="8305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5867400" cy="329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6019800"/>
            <a:ext cx="4876801" cy="69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5879698" cy="213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11315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4267200"/>
            <a:ext cx="8305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65200"/>
            <a:ext cx="6639263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54656"/>
            <a:ext cx="6648450" cy="190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11315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rgbClr val="CC3300"/>
              </a:buCl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人的思维由脑完成</a:t>
            </a:r>
          </a:p>
          <a:p>
            <a:pPr eaLnBrk="1" hangingPunct="1">
              <a:spcBef>
                <a:spcPts val="1200"/>
              </a:spcBef>
              <a:buClr>
                <a:srgbClr val="CC3300"/>
              </a:buClr>
              <a:buFont typeface="Wingdings" pitchFamily="2" charset="2"/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人脑约由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10^11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10^12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个神经元组成，每个神经元约与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10^4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10^5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神经元连接，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能接受并处理信息。因此，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人脑是复杂的信息并行加工处理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巨系统</a:t>
            </a:r>
            <a:endParaRPr lang="zh-CN" altLang="en-US" sz="2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rgbClr val="CC3300"/>
              </a:buCl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人脑</a:t>
            </a:r>
          </a:p>
          <a:p>
            <a:pPr eaLnBrk="1" hangingPunct="1">
              <a:spcBef>
                <a:spcPts val="1200"/>
              </a:spcBef>
              <a:buClr>
                <a:srgbClr val="CC3300"/>
              </a:buClr>
              <a:buFont typeface="Wingdings" pitchFamily="2" charset="2"/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可通过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自组织、自学习，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不断适应外界环境的变化。其自组织、自学习性来源于神经网络结构的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可塑性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，主要反映在神经元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之间连接强度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可变性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生物神经网络</a:t>
            </a:r>
            <a:endParaRPr lang="zh-CN" altLang="en-US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9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4036" y="4267200"/>
            <a:ext cx="8208964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27215"/>
            <a:ext cx="5603875" cy="288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1" y="3810000"/>
            <a:ext cx="378266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11315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219200"/>
            <a:ext cx="780415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781509"/>
            <a:ext cx="5991225" cy="231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11315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295400"/>
            <a:ext cx="815886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41812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about BP Networks 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914400"/>
            <a:ext cx="8001000" cy="5670143"/>
          </a:xfrm>
        </p:spPr>
        <p:txBody>
          <a:bodyPr>
            <a:noAutofit/>
          </a:bodyPr>
          <a:lstStyle/>
          <a:p>
            <a:pPr>
              <a:lnSpc>
                <a:spcPct val="134000"/>
              </a:lnSpc>
            </a:pPr>
            <a:r>
              <a:rPr lang="en-AU" altLang="zh-CN" sz="2000" dirty="0" smtClean="0"/>
              <a:t>Convergence and Local Minima</a:t>
            </a:r>
          </a:p>
          <a:p>
            <a:pPr lvl="1">
              <a:lnSpc>
                <a:spcPct val="134000"/>
              </a:lnSpc>
            </a:pPr>
            <a:r>
              <a:rPr lang="en-AU" altLang="zh-CN" sz="2000" dirty="0" smtClean="0"/>
              <a:t>The search space is likely to be highly </a:t>
            </a:r>
            <a:r>
              <a:rPr lang="en-AU" altLang="zh-CN" sz="2000" dirty="0" smtClean="0"/>
              <a:t>multimodal</a:t>
            </a:r>
            <a:endParaRPr lang="en-AU" altLang="zh-CN" sz="2000" dirty="0" smtClean="0"/>
          </a:p>
          <a:p>
            <a:pPr lvl="1">
              <a:lnSpc>
                <a:spcPct val="134000"/>
              </a:lnSpc>
            </a:pPr>
            <a:r>
              <a:rPr lang="en-AU" altLang="zh-CN" sz="2000" dirty="0" smtClean="0"/>
              <a:t>May easily get stuck at a local </a:t>
            </a:r>
            <a:r>
              <a:rPr lang="en-AU" altLang="zh-CN" sz="2000" dirty="0" smtClean="0"/>
              <a:t>solution</a:t>
            </a:r>
            <a:endParaRPr lang="en-AU" altLang="zh-CN" sz="2000" dirty="0" smtClean="0"/>
          </a:p>
          <a:p>
            <a:pPr lvl="1">
              <a:lnSpc>
                <a:spcPct val="134000"/>
              </a:lnSpc>
            </a:pPr>
            <a:r>
              <a:rPr lang="en-AU" altLang="zh-CN" sz="2000" dirty="0" smtClean="0"/>
              <a:t>Need multiple trials with different initial </a:t>
            </a:r>
            <a:r>
              <a:rPr lang="en-AU" altLang="zh-CN" sz="2000" dirty="0" smtClean="0"/>
              <a:t>weights</a:t>
            </a:r>
            <a:endParaRPr lang="en-AU" altLang="zh-CN" sz="2000" dirty="0" smtClean="0"/>
          </a:p>
          <a:p>
            <a:pPr>
              <a:lnSpc>
                <a:spcPct val="134000"/>
              </a:lnSpc>
            </a:pPr>
            <a:r>
              <a:rPr lang="en-AU" altLang="zh-CN" sz="2000" dirty="0" smtClean="0"/>
              <a:t>Evolving </a:t>
            </a:r>
            <a:r>
              <a:rPr lang="en-AU" altLang="zh-CN" sz="2000" dirty="0" smtClean="0"/>
              <a:t>Neural Networks</a:t>
            </a:r>
          </a:p>
          <a:p>
            <a:pPr lvl="1">
              <a:lnSpc>
                <a:spcPct val="134000"/>
              </a:lnSpc>
            </a:pPr>
            <a:r>
              <a:rPr lang="en-AU" altLang="zh-CN" sz="2000" dirty="0" smtClean="0"/>
              <a:t>Black-box optimization techniques (e.g., Genetic Algorithms)</a:t>
            </a:r>
          </a:p>
          <a:p>
            <a:pPr lvl="1">
              <a:lnSpc>
                <a:spcPct val="134000"/>
              </a:lnSpc>
            </a:pPr>
            <a:r>
              <a:rPr lang="en-AU" altLang="zh-CN" sz="2000" dirty="0" smtClean="0"/>
              <a:t>Usually better accuracy</a:t>
            </a:r>
          </a:p>
          <a:p>
            <a:pPr lvl="1">
              <a:lnSpc>
                <a:spcPct val="134000"/>
              </a:lnSpc>
            </a:pPr>
            <a:r>
              <a:rPr lang="en-AU" altLang="zh-CN" sz="2000" dirty="0" smtClean="0"/>
              <a:t>Can do some advanced training (e.g., structure + parameter).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000" dirty="0" smtClean="0"/>
              <a:t>Xin Yao (1999) “</a:t>
            </a:r>
            <a:r>
              <a:rPr lang="en-AU" altLang="zh-CN" sz="2000" dirty="0" smtClean="0">
                <a:solidFill>
                  <a:srgbClr val="C00000"/>
                </a:solidFill>
              </a:rPr>
              <a:t>Evolving Artificial Neural Networks</a:t>
            </a:r>
            <a:r>
              <a:rPr lang="en-AU" altLang="zh-CN" sz="2000" dirty="0" smtClean="0"/>
              <a:t>”, </a:t>
            </a:r>
            <a:r>
              <a:rPr lang="en-AU" altLang="zh-CN" sz="2000" i="1" dirty="0" smtClean="0"/>
              <a:t>Proceedings of the IEEE</a:t>
            </a:r>
            <a:r>
              <a:rPr lang="en-AU" altLang="zh-CN" sz="2000" dirty="0" smtClean="0"/>
              <a:t>, pp. </a:t>
            </a:r>
            <a:r>
              <a:rPr lang="en-AU" altLang="zh-CN" sz="2000" dirty="0" smtClean="0"/>
              <a:t>1423-1447</a:t>
            </a:r>
            <a:endParaRPr lang="en-AU" altLang="zh-CN" sz="2000" dirty="0" smtClean="0"/>
          </a:p>
          <a:p>
            <a:pPr>
              <a:lnSpc>
                <a:spcPct val="134000"/>
              </a:lnSpc>
            </a:pPr>
            <a:r>
              <a:rPr lang="en-AU" altLang="zh-CN" sz="2000" dirty="0" smtClean="0"/>
              <a:t>Representational </a:t>
            </a:r>
            <a:r>
              <a:rPr lang="en-AU" altLang="zh-CN" sz="2000" dirty="0" smtClean="0"/>
              <a:t>Power</a:t>
            </a:r>
          </a:p>
          <a:p>
            <a:pPr>
              <a:lnSpc>
                <a:spcPct val="120000"/>
              </a:lnSpc>
            </a:pPr>
            <a:r>
              <a:rPr lang="en-AU" altLang="zh-CN" sz="2000" dirty="0" smtClean="0"/>
              <a:t>Deep </a:t>
            </a:r>
            <a:r>
              <a:rPr lang="en-AU" altLang="zh-CN" sz="2000" dirty="0" smtClean="0"/>
              <a:t>Learning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about BP Networks 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78365"/>
            <a:ext cx="8305800" cy="3493635"/>
          </a:xfrm>
        </p:spPr>
        <p:txBody>
          <a:bodyPr>
            <a:noAutofit/>
          </a:bodyPr>
          <a:lstStyle/>
          <a:p>
            <a:r>
              <a:rPr lang="en-AU" altLang="zh-CN" sz="2000" dirty="0" smtClean="0"/>
              <a:t>Overfitting</a:t>
            </a:r>
          </a:p>
          <a:p>
            <a:pPr lvl="1"/>
            <a:r>
              <a:rPr lang="en-AU" altLang="zh-CN" sz="2000" dirty="0" smtClean="0"/>
              <a:t>Tend to occur during later </a:t>
            </a:r>
            <a:r>
              <a:rPr lang="en-AU" altLang="zh-CN" sz="2000" dirty="0" smtClean="0"/>
              <a:t>iterations</a:t>
            </a:r>
            <a:endParaRPr lang="en-AU" altLang="zh-CN" sz="2000" dirty="0" smtClean="0"/>
          </a:p>
          <a:p>
            <a:pPr lvl="1"/>
            <a:r>
              <a:rPr lang="en-AU" altLang="zh-CN" sz="2000" dirty="0" smtClean="0"/>
              <a:t>Use validation dataset to terminate the training when </a:t>
            </a:r>
            <a:r>
              <a:rPr lang="en-AU" altLang="zh-CN" sz="2000" dirty="0" smtClean="0"/>
              <a:t>necessary</a:t>
            </a:r>
            <a:endParaRPr lang="en-AU" altLang="zh-CN" sz="2000" dirty="0" smtClean="0"/>
          </a:p>
          <a:p>
            <a:r>
              <a:rPr lang="en-AU" altLang="zh-CN" sz="2000" dirty="0" smtClean="0"/>
              <a:t>Practical </a:t>
            </a:r>
            <a:r>
              <a:rPr lang="en-AU" altLang="zh-CN" sz="2000" dirty="0" smtClean="0"/>
              <a:t>Considerations</a:t>
            </a:r>
          </a:p>
          <a:p>
            <a:pPr lvl="1"/>
            <a:r>
              <a:rPr lang="en-AU" altLang="zh-CN" sz="2000" dirty="0" smtClean="0"/>
              <a:t>Momentum</a:t>
            </a:r>
            <a:endParaRPr lang="zh-CN" altLang="en-US" sz="2000" dirty="0" smtClean="0"/>
          </a:p>
          <a:p>
            <a:pPr lvl="1"/>
            <a:r>
              <a:rPr lang="en-AU" altLang="zh-CN" sz="2000" dirty="0" smtClean="0"/>
              <a:t>Adaptive learning rate</a:t>
            </a:r>
          </a:p>
          <a:p>
            <a:pPr lvl="2"/>
            <a:r>
              <a:rPr lang="en-AU" altLang="zh-CN" sz="2000" dirty="0" smtClean="0"/>
              <a:t>Small:  slow convergence, easy to get stuck</a:t>
            </a:r>
          </a:p>
          <a:p>
            <a:pPr lvl="2"/>
            <a:r>
              <a:rPr lang="en-AU" altLang="zh-CN" sz="2000" dirty="0" smtClean="0"/>
              <a:t>Large:  fast convergence, </a:t>
            </a:r>
            <a:r>
              <a:rPr lang="en-AU" altLang="zh-CN" sz="2000" dirty="0" smtClean="0"/>
              <a:t>unstable</a:t>
            </a:r>
            <a:endParaRPr lang="zh-CN" altLang="en-US" sz="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64</a:t>
            </a:fld>
            <a:endParaRPr lang="en-US" altLang="zh-CN" dirty="0"/>
          </a:p>
        </p:txBody>
      </p:sp>
      <p:graphicFrame>
        <p:nvGraphicFramePr>
          <p:cNvPr id="1597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75310"/>
              </p:ext>
            </p:extLst>
          </p:nvPr>
        </p:nvGraphicFramePr>
        <p:xfrm>
          <a:off x="4900612" y="2743200"/>
          <a:ext cx="36099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218" name="Equation" r:id="rId4" imgW="1905000" imgH="241300" progId="">
                  <p:embed/>
                </p:oleObj>
              </mc:Choice>
              <mc:Fallback>
                <p:oleObj name="Equation" r:id="rId4" imgW="1905000" imgH="241300" progId="">
                  <p:embed/>
                  <p:pic>
                    <p:nvPicPr>
                      <p:cNvPr id="0" name="Picture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612" y="2743200"/>
                        <a:ext cx="3609975" cy="457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533400" y="3183094"/>
            <a:ext cx="5330349" cy="3370106"/>
            <a:chOff x="533400" y="3229261"/>
            <a:chExt cx="5330349" cy="3370106"/>
          </a:xfrm>
        </p:grpSpPr>
        <p:sp>
          <p:nvSpPr>
            <p:cNvPr id="13" name="弧形 12"/>
            <p:cNvSpPr/>
            <p:nvPr/>
          </p:nvSpPr>
          <p:spPr>
            <a:xfrm rot="11017980">
              <a:off x="1148240" y="3229261"/>
              <a:ext cx="4715509" cy="2720072"/>
            </a:xfrm>
            <a:prstGeom prst="arc">
              <a:avLst>
                <a:gd name="adj1" fmla="val 15150889"/>
                <a:gd name="adj2" fmla="val 21598375"/>
              </a:avLst>
            </a:prstGeom>
            <a:ln w="158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/>
            <p:cNvSpPr/>
            <p:nvPr/>
          </p:nvSpPr>
          <p:spPr>
            <a:xfrm rot="11017980">
              <a:off x="1146757" y="3554406"/>
              <a:ext cx="2972256" cy="1721750"/>
            </a:xfrm>
            <a:prstGeom prst="arc">
              <a:avLst>
                <a:gd name="adj1" fmla="val 12327622"/>
                <a:gd name="adj2" fmla="val 21350361"/>
              </a:avLst>
            </a:prstGeom>
            <a:ln w="15875">
              <a:solidFill>
                <a:srgbClr val="00B05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1143000" y="6215390"/>
              <a:ext cx="2819400" cy="158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rot="5400000" flipH="1" flipV="1">
              <a:off x="114300" y="5186690"/>
              <a:ext cx="2057400" cy="158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62200" y="6291590"/>
              <a:ext cx="599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1400" b="1" dirty="0" smtClean="0">
                  <a:solidFill>
                    <a:srgbClr val="000000"/>
                  </a:solidFill>
                </a:rPr>
                <a:t>Time</a:t>
              </a:r>
              <a:endParaRPr lang="zh-CN" alt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3400" y="4919990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1400" b="1" dirty="0" smtClean="0">
                  <a:solidFill>
                    <a:srgbClr val="000000"/>
                  </a:solidFill>
                </a:rPr>
                <a:t>Error</a:t>
              </a:r>
              <a:endParaRPr lang="zh-CN" alt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00400" y="5638800"/>
              <a:ext cx="785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1200" b="1" dirty="0" smtClean="0">
                  <a:solidFill>
                    <a:srgbClr val="000000"/>
                  </a:solidFill>
                </a:rPr>
                <a:t>Training</a:t>
              </a:r>
              <a:endParaRPr lang="zh-CN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00400" y="4572000"/>
              <a:ext cx="9135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1200" b="1" dirty="0" smtClean="0">
                  <a:solidFill>
                    <a:srgbClr val="000000"/>
                  </a:solidFill>
                </a:rPr>
                <a:t>Validation</a:t>
              </a:r>
              <a:endParaRPr lang="zh-CN" alt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76800" y="3659898"/>
            <a:ext cx="3429000" cy="2969502"/>
            <a:chOff x="4876800" y="3629071"/>
            <a:chExt cx="3429000" cy="2969502"/>
          </a:xfrm>
        </p:grpSpPr>
        <p:sp>
          <p:nvSpPr>
            <p:cNvPr id="17" name="弧形 16"/>
            <p:cNvSpPr/>
            <p:nvPr/>
          </p:nvSpPr>
          <p:spPr>
            <a:xfrm rot="10800000">
              <a:off x="6248401" y="3629071"/>
              <a:ext cx="1380055" cy="2390728"/>
            </a:xfrm>
            <a:prstGeom prst="arc">
              <a:avLst>
                <a:gd name="adj1" fmla="val 10873373"/>
                <a:gd name="adj2" fmla="val 141417"/>
              </a:avLst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876800" y="4157990"/>
              <a:ext cx="3429000" cy="2440583"/>
              <a:chOff x="4876800" y="4157990"/>
              <a:chExt cx="3429000" cy="2440583"/>
            </a:xfrm>
          </p:grpSpPr>
          <p:cxnSp>
            <p:nvCxnSpPr>
              <p:cNvPr id="19" name="直接箭头连接符 18"/>
              <p:cNvCxnSpPr/>
              <p:nvPr/>
            </p:nvCxnSpPr>
            <p:spPr>
              <a:xfrm>
                <a:off x="6239945" y="4796119"/>
                <a:ext cx="1371600" cy="22860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 rot="10800000" flipV="1">
                <a:off x="6239945" y="5024719"/>
                <a:ext cx="1371600" cy="7620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6239945" y="5100919"/>
                <a:ext cx="1332000" cy="22860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>
                <a:off x="5486400" y="6214596"/>
                <a:ext cx="2819400" cy="1588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5400000" flipH="1" flipV="1">
                <a:off x="4457700" y="5185896"/>
                <a:ext cx="2057400" cy="1588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6705600" y="6290796"/>
                <a:ext cx="7777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altLang="zh-CN" sz="1400" b="1" dirty="0" smtClean="0">
                    <a:solidFill>
                      <a:srgbClr val="000000"/>
                    </a:solidFill>
                  </a:rPr>
                  <a:t>Weight</a:t>
                </a:r>
                <a:endParaRPr lang="zh-CN" altLang="en-US" sz="14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876800" y="4919196"/>
                <a:ext cx="625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altLang="zh-CN" sz="1400" b="1" dirty="0" smtClean="0">
                    <a:solidFill>
                      <a:srgbClr val="000000"/>
                    </a:solidFill>
                  </a:rPr>
                  <a:t>Error</a:t>
                </a:r>
                <a:endParaRPr lang="zh-CN" altLang="en-US" sz="140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 rot="16200000" flipH="1">
                <a:off x="5979397" y="5064998"/>
                <a:ext cx="1224000" cy="68560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若干问题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的讨论</a:t>
            </a:r>
            <a:r>
              <a:rPr lang="zh-CN" altLang="en-US" b="1" dirty="0">
                <a:ea typeface="黑体" pitchFamily="49" charset="-122"/>
              </a:rPr>
              <a:t> 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8023225" cy="492125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收敛速度问题</a:t>
            </a:r>
            <a:r>
              <a:rPr lang="zh-CN" altLang="en-US" sz="2400" dirty="0">
                <a:ea typeface="宋体" pitchFamily="2" charset="-122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局部极小点问题</a:t>
            </a:r>
            <a:r>
              <a:rPr lang="zh-CN" altLang="en-US" sz="2400" dirty="0">
                <a:ea typeface="宋体" pitchFamily="2" charset="-122"/>
              </a:rPr>
              <a:t> </a:t>
            </a:r>
          </a:p>
          <a:p>
            <a:pPr lvl="1" algn="just">
              <a:spcBef>
                <a:spcPts val="1200"/>
              </a:spcBef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逃离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避开局部极小点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修改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W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V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的初值</a:t>
            </a:r>
            <a:r>
              <a:rPr lang="en-US" altLang="zh-CN" sz="2400" b="1" dirty="0">
                <a:latin typeface="Times New Roman"/>
                <a:ea typeface="宋体" pitchFamily="2" charset="-122"/>
              </a:rPr>
              <a:t>——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并不是总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有效</a:t>
            </a:r>
            <a:endParaRPr lang="zh-CN" altLang="en-US" sz="2400" b="1" dirty="0">
              <a:latin typeface="Times New Roman" pitchFamily="18" charset="0"/>
              <a:ea typeface="宋体" pitchFamily="2" charset="-122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逃离</a:t>
            </a:r>
            <a:r>
              <a:rPr lang="en-US" altLang="zh-CN" sz="2400" b="1" dirty="0">
                <a:latin typeface="Times New Roman"/>
                <a:ea typeface="宋体" pitchFamily="2" charset="-122"/>
              </a:rPr>
              <a:t>——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统计方法；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[Wasserman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1986]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将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Cauchy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训练与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BP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算法结合起来，可以在保证训练速度不被降低的情况下，找到全局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极小点</a:t>
            </a:r>
            <a:endParaRPr lang="zh-CN" altLang="en-US" sz="2400" dirty="0">
              <a:ea typeface="宋体" pitchFamily="2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10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  <a:ea typeface="宋体" pitchFamily="2" charset="-122"/>
              </a:rPr>
              <a:t>若干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问题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的讨论</a:t>
            </a:r>
            <a:r>
              <a:rPr lang="zh-CN" altLang="en-US" b="1" dirty="0">
                <a:ea typeface="黑体" pitchFamily="49" charset="-122"/>
              </a:rPr>
              <a:t> 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网络瘫痪问题</a:t>
            </a:r>
            <a:r>
              <a:rPr lang="zh-CN" altLang="en-US" sz="2400" dirty="0">
                <a:ea typeface="宋体" pitchFamily="2" charset="-122"/>
              </a:rPr>
              <a:t> </a:t>
            </a:r>
          </a:p>
          <a:p>
            <a:pPr lvl="1">
              <a:spcBef>
                <a:spcPts val="12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在训练中，权可能变得很大，这会使神经元的网络输入变得很大，从而又使得其激活函数的导函数在此点上的取值很小。根据相应式子，此时的训练步长会变得非常小，进而将导致训练速度降得非常低，最终导致网络停止收敛</a:t>
            </a:r>
            <a:r>
              <a:rPr lang="zh-CN" altLang="en-US" sz="2400" b="1" dirty="0">
                <a:ea typeface="宋体" pitchFamily="2" charset="-122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稳定性问题</a:t>
            </a:r>
            <a:r>
              <a:rPr lang="zh-CN" altLang="en-US" sz="2400" dirty="0">
                <a:ea typeface="宋体" pitchFamily="2" charset="-122"/>
              </a:rPr>
              <a:t> </a:t>
            </a:r>
          </a:p>
          <a:p>
            <a:pPr lvl="1" algn="just">
              <a:spcBef>
                <a:spcPts val="12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用修改量的综合实施权的修改</a:t>
            </a:r>
            <a:endParaRPr lang="zh-CN" altLang="en-US" sz="2400" b="1" dirty="0">
              <a:latin typeface="Times New Roman" pitchFamily="18" charset="0"/>
              <a:ea typeface="宋体" pitchFamily="2" charset="-122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连续变化的环境，它将变成无效的</a:t>
            </a:r>
            <a:r>
              <a:rPr lang="zh-CN" altLang="en-US" sz="2400" dirty="0">
                <a:ea typeface="宋体" pitchFamily="2" charset="-122"/>
              </a:rPr>
              <a:t> 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848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  <a:ea typeface="宋体" pitchFamily="2" charset="-122"/>
              </a:rPr>
              <a:t>若干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问题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的讨论</a:t>
            </a:r>
            <a:r>
              <a:rPr lang="zh-CN" altLang="en-US" dirty="0">
                <a:ea typeface="宋体" pitchFamily="2" charset="-122"/>
              </a:rPr>
              <a:t> 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步长问题</a:t>
            </a:r>
            <a:r>
              <a:rPr lang="zh-CN" altLang="en-US" sz="2400" dirty="0">
                <a:ea typeface="宋体" pitchFamily="2" charset="-122"/>
              </a:rPr>
              <a:t> </a:t>
            </a:r>
          </a:p>
          <a:p>
            <a:pPr lvl="1">
              <a:spcBef>
                <a:spcPts val="1200"/>
              </a:spcBef>
            </a:pP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BP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网络的收敛是基于无穷小的权修改量</a:t>
            </a:r>
          </a:p>
          <a:p>
            <a:pPr lvl="1">
              <a:spcBef>
                <a:spcPts val="12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步长太小，收敛就非常慢</a:t>
            </a:r>
          </a:p>
          <a:p>
            <a:pPr lvl="1">
              <a:spcBef>
                <a:spcPts val="12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步长太大，可能会导致网络的瘫痪和不稳定</a:t>
            </a:r>
          </a:p>
          <a:p>
            <a:pPr lvl="1">
              <a:spcBef>
                <a:spcPts val="12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自适应步长，使得权修改量能随着网络的训练而不断变化。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[1988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年，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Wasserman]</a:t>
            </a:r>
            <a:r>
              <a:rPr lang="en-US" altLang="zh-CN" sz="2400" b="1" dirty="0">
                <a:ea typeface="宋体" pitchFamily="2" charset="-122"/>
              </a:rPr>
              <a:t> 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66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ANN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848600" cy="5257800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2200" dirty="0" smtClean="0"/>
              <a:t>Instances are represented by attribute-value </a:t>
            </a:r>
            <a:r>
              <a:rPr lang="en-US" sz="2200" dirty="0" smtClean="0"/>
              <a:t>pairs</a:t>
            </a:r>
            <a:endParaRPr lang="en-US" sz="2200" dirty="0" smtClean="0"/>
          </a:p>
          <a:p>
            <a:pPr lvl="1" algn="just">
              <a:spcBef>
                <a:spcPts val="600"/>
              </a:spcBef>
            </a:pPr>
            <a:r>
              <a:rPr lang="en-US" sz="2200" dirty="0" smtClean="0"/>
              <a:t>Input values can be any real </a:t>
            </a:r>
            <a:r>
              <a:rPr lang="en-US" sz="2200" dirty="0" smtClean="0"/>
              <a:t>values</a:t>
            </a:r>
            <a:endParaRPr lang="en-US" sz="2200" dirty="0" smtClean="0"/>
          </a:p>
          <a:p>
            <a:pPr algn="just">
              <a:spcBef>
                <a:spcPts val="600"/>
              </a:spcBef>
            </a:pPr>
            <a:r>
              <a:rPr lang="en-US" sz="2200" dirty="0" smtClean="0"/>
              <a:t>The </a:t>
            </a:r>
            <a:r>
              <a:rPr lang="en-US" sz="2200" dirty="0" smtClean="0"/>
              <a:t>target output may be discrete-valued, real-valued, or a vector of several real- or discrete-valued </a:t>
            </a:r>
            <a:r>
              <a:rPr lang="en-US" sz="2200" dirty="0" smtClean="0"/>
              <a:t>attributes</a:t>
            </a:r>
            <a:endParaRPr lang="en-US" sz="2200" dirty="0" smtClean="0"/>
          </a:p>
          <a:p>
            <a:pPr>
              <a:spcBef>
                <a:spcPts val="600"/>
              </a:spcBef>
            </a:pPr>
            <a:r>
              <a:rPr lang="en-US" sz="2200" dirty="0" smtClean="0"/>
              <a:t>The </a:t>
            </a:r>
            <a:r>
              <a:rPr lang="en-US" sz="2200" dirty="0" smtClean="0"/>
              <a:t>training samples may contain </a:t>
            </a:r>
            <a:r>
              <a:rPr lang="en-US" sz="2200" dirty="0" smtClean="0"/>
              <a:t>errors</a:t>
            </a:r>
            <a:endParaRPr lang="en-US" sz="2200" dirty="0" smtClean="0"/>
          </a:p>
          <a:p>
            <a:pPr>
              <a:spcBef>
                <a:spcPts val="600"/>
              </a:spcBef>
            </a:pPr>
            <a:r>
              <a:rPr lang="en-US" sz="2200" dirty="0" smtClean="0"/>
              <a:t>Long </a:t>
            </a:r>
            <a:r>
              <a:rPr lang="en-US" sz="2200" dirty="0" smtClean="0"/>
              <a:t>training times are </a:t>
            </a:r>
            <a:r>
              <a:rPr lang="en-US" sz="2200" dirty="0" smtClean="0"/>
              <a:t>acceptable</a:t>
            </a:r>
            <a:endParaRPr lang="en-US" sz="2200" dirty="0" smtClean="0"/>
          </a:p>
          <a:p>
            <a:pPr lvl="1">
              <a:spcBef>
                <a:spcPts val="600"/>
              </a:spcBef>
            </a:pPr>
            <a:r>
              <a:rPr lang="en-US" sz="2200" dirty="0" smtClean="0"/>
              <a:t>Can range from a few seconds to several </a:t>
            </a:r>
            <a:r>
              <a:rPr lang="en-US" sz="2200" dirty="0" smtClean="0"/>
              <a:t>hours</a:t>
            </a:r>
            <a:endParaRPr lang="en-US" sz="2200" dirty="0" smtClean="0"/>
          </a:p>
          <a:p>
            <a:pPr algn="just">
              <a:spcBef>
                <a:spcPts val="600"/>
              </a:spcBef>
            </a:pPr>
            <a:r>
              <a:rPr lang="en-US" sz="2200" dirty="0" smtClean="0"/>
              <a:t>Fast </a:t>
            </a:r>
            <a:r>
              <a:rPr lang="en-US" sz="2200" dirty="0" smtClean="0"/>
              <a:t>evaluation of the learned target function may be </a:t>
            </a:r>
            <a:r>
              <a:rPr lang="en-US" sz="2200" dirty="0" smtClean="0"/>
              <a:t>required</a:t>
            </a:r>
            <a:endParaRPr lang="en-US" sz="2200" dirty="0" smtClean="0"/>
          </a:p>
          <a:p>
            <a:pPr algn="just">
              <a:spcBef>
                <a:spcPts val="600"/>
              </a:spcBef>
            </a:pPr>
            <a:r>
              <a:rPr lang="en-US" sz="2200" dirty="0" smtClean="0"/>
              <a:t>The </a:t>
            </a:r>
            <a:r>
              <a:rPr lang="en-US" sz="2200" dirty="0" smtClean="0"/>
              <a:t>ability to understand the learned function </a:t>
            </a:r>
            <a:r>
              <a:rPr lang="en-US" sz="2200" dirty="0"/>
              <a:t>is </a:t>
            </a:r>
            <a:r>
              <a:rPr lang="en-US" sz="2200" dirty="0" smtClean="0"/>
              <a:t>not </a:t>
            </a:r>
            <a:r>
              <a:rPr lang="en-US" sz="2200" dirty="0" smtClean="0"/>
              <a:t>important</a:t>
            </a:r>
            <a:endParaRPr lang="en-US" sz="2200" dirty="0" smtClean="0"/>
          </a:p>
          <a:p>
            <a:pPr lvl="1" algn="just">
              <a:spcBef>
                <a:spcPts val="600"/>
              </a:spcBef>
            </a:pPr>
            <a:r>
              <a:rPr lang="en-US" sz="2200" dirty="0" smtClean="0"/>
              <a:t>Weights are difficult for humans to </a:t>
            </a:r>
            <a:r>
              <a:rPr lang="en-US" sz="2200" dirty="0" smtClean="0"/>
              <a:t>interpret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</a:p>
        </p:txBody>
      </p:sp>
      <p:sp>
        <p:nvSpPr>
          <p:cNvPr id="870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22350"/>
            <a:ext cx="8023225" cy="492125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是从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微观结构与功能上模拟人脑神经系统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而建立的一类模型，是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模拟人的智能的一条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rgbClr val="CC3300"/>
              </a:buCl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信息处理由人工神经元间的相互作用来实现，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连接权重来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，具有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学习能力、自适应性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、连接强度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可变性</a:t>
            </a:r>
            <a:endParaRPr lang="zh-CN" altLang="en-US" sz="28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800" dirty="0" smtClean="0">
              <a:solidFill>
                <a:srgbClr val="0000FF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9" name="Picture 2" descr="https://upload.wikimedia.org/wikipedia/commons/thumb/2/28/MultiLayerPerceptron.png/640px-MultiLayerPerceptr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4382247"/>
            <a:ext cx="3962400" cy="1942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614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05725" cy="685800"/>
          </a:xfrm>
        </p:spPr>
        <p:txBody>
          <a:bodyPr/>
          <a:lstStyle/>
          <a:p>
            <a:r>
              <a:rPr lang="zh-CN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  <a:r>
              <a:rPr lang="zh-CN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的概念</a:t>
            </a:r>
            <a:endParaRPr lang="zh-CN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6019800"/>
          </a:xfrm>
        </p:spPr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zh-CN" altLang="zh-CN" sz="2400" dirty="0" smtClean="0"/>
              <a:t>人工神经网络是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人脑及其活动的一个理论化的数学模型，它由大量的处理单元通过适当的方式互连构成，是一个大规模的非线性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自适应系统</a:t>
            </a:r>
            <a:endParaRPr lang="en-US" altLang="zh-CN" sz="2400" dirty="0" smtClean="0"/>
          </a:p>
          <a:p>
            <a:pPr>
              <a:spcBef>
                <a:spcPts val="1200"/>
              </a:spcBef>
              <a:buFont typeface="Wingdings" pitchFamily="2" charset="2"/>
              <a:buChar char="n"/>
              <a:defRPr/>
            </a:pPr>
            <a:r>
              <a:rPr lang="en-US" altLang="zh-CN" sz="2400" dirty="0" smtClean="0"/>
              <a:t>1988</a:t>
            </a:r>
            <a:r>
              <a:rPr lang="zh-CN" altLang="zh-CN" sz="2400" dirty="0" smtClean="0"/>
              <a:t>年，</a:t>
            </a:r>
            <a:r>
              <a:rPr lang="en-US" altLang="zh-CN" sz="2400" dirty="0" smtClean="0"/>
              <a:t>Hecht-Nielsen</a:t>
            </a:r>
            <a:r>
              <a:rPr lang="zh-CN" altLang="zh-CN" sz="2400" dirty="0" smtClean="0"/>
              <a:t>定义：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人工神经网络是一个并行、分布处理结构，它由处理单元及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称为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连接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的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无向信号通道互连而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成</a:t>
            </a:r>
            <a:endParaRPr lang="en-US" altLang="zh-CN" sz="2400" dirty="0" smtClean="0"/>
          </a:p>
          <a:p>
            <a:pPr lvl="1">
              <a:spcBef>
                <a:spcPts val="600"/>
              </a:spcBef>
              <a:defRPr/>
            </a:pPr>
            <a:r>
              <a:rPr lang="zh-CN" altLang="zh-CN" sz="2200" b="1" dirty="0" smtClean="0">
                <a:solidFill>
                  <a:srgbClr val="0000FF"/>
                </a:solidFill>
                <a:cs typeface="+mn-cs"/>
              </a:rPr>
              <a:t>处理单元</a:t>
            </a:r>
            <a:r>
              <a:rPr lang="zh-CN" altLang="zh-CN" sz="2200" dirty="0" smtClean="0">
                <a:cs typeface="+mn-cs"/>
              </a:rPr>
              <a:t>具有</a:t>
            </a:r>
            <a:r>
              <a:rPr lang="zh-CN" altLang="zh-CN" sz="2200" dirty="0" smtClean="0">
                <a:cs typeface="+mn-cs"/>
              </a:rPr>
              <a:t>局部内存，可完成局部</a:t>
            </a:r>
            <a:r>
              <a:rPr lang="zh-CN" altLang="zh-CN" sz="2200" dirty="0" smtClean="0">
                <a:cs typeface="+mn-cs"/>
              </a:rPr>
              <a:t>操作</a:t>
            </a:r>
            <a:endParaRPr lang="en-US" altLang="zh-CN" sz="2200" dirty="0" smtClean="0">
              <a:cs typeface="+mn-cs"/>
            </a:endParaRPr>
          </a:p>
          <a:p>
            <a:pPr lvl="1">
              <a:spcBef>
                <a:spcPts val="600"/>
              </a:spcBef>
              <a:defRPr/>
            </a:pPr>
            <a:r>
              <a:rPr lang="zh-CN" altLang="zh-CN" sz="2200" dirty="0" smtClean="0">
                <a:cs typeface="+mn-cs"/>
              </a:rPr>
              <a:t>每个处理单元有一个单一的</a:t>
            </a:r>
            <a:r>
              <a:rPr lang="zh-CN" altLang="zh-CN" sz="2200" dirty="0" smtClean="0">
                <a:cs typeface="+mn-cs"/>
              </a:rPr>
              <a:t>输出</a:t>
            </a:r>
            <a:r>
              <a:rPr lang="zh-CN" altLang="en-US" sz="2200" dirty="0" smtClean="0">
                <a:cs typeface="+mn-cs"/>
              </a:rPr>
              <a:t>连接</a:t>
            </a:r>
            <a:r>
              <a:rPr lang="zh-CN" altLang="zh-CN" sz="2200" dirty="0" smtClean="0">
                <a:cs typeface="+mn-cs"/>
              </a:rPr>
              <a:t>，</a:t>
            </a:r>
            <a:r>
              <a:rPr lang="zh-CN" altLang="zh-CN" sz="2200" dirty="0" smtClean="0">
                <a:cs typeface="+mn-cs"/>
              </a:rPr>
              <a:t>这个输出可以根据需要分支成希望个数的多个</a:t>
            </a:r>
            <a:r>
              <a:rPr lang="zh-CN" altLang="zh-CN" sz="2200" dirty="0" smtClean="0">
                <a:cs typeface="+mn-cs"/>
              </a:rPr>
              <a:t>并行</a:t>
            </a:r>
            <a:r>
              <a:rPr lang="zh-CN" altLang="en-US" sz="2200" dirty="0" smtClean="0">
                <a:cs typeface="+mn-cs"/>
              </a:rPr>
              <a:t>连接</a:t>
            </a:r>
            <a:r>
              <a:rPr lang="zh-CN" altLang="zh-CN" sz="2200" dirty="0" smtClean="0">
                <a:cs typeface="+mn-cs"/>
              </a:rPr>
              <a:t>，</a:t>
            </a:r>
            <a:r>
              <a:rPr lang="zh-CN" altLang="zh-CN" sz="2200" dirty="0" smtClean="0">
                <a:cs typeface="+mn-cs"/>
              </a:rPr>
              <a:t>且这些</a:t>
            </a:r>
            <a:r>
              <a:rPr lang="zh-CN" altLang="zh-CN" sz="2200" dirty="0" smtClean="0">
                <a:cs typeface="+mn-cs"/>
              </a:rPr>
              <a:t>并行</a:t>
            </a:r>
            <a:r>
              <a:rPr lang="zh-CN" altLang="en-US" sz="2200" dirty="0" smtClean="0">
                <a:cs typeface="+mn-cs"/>
              </a:rPr>
              <a:t>连接</a:t>
            </a:r>
            <a:r>
              <a:rPr lang="zh-CN" altLang="zh-CN" sz="2200" dirty="0" smtClean="0">
                <a:cs typeface="+mn-cs"/>
              </a:rPr>
              <a:t>都</a:t>
            </a:r>
            <a:r>
              <a:rPr lang="zh-CN" altLang="zh-CN" sz="2200" dirty="0" smtClean="0">
                <a:cs typeface="+mn-cs"/>
              </a:rPr>
              <a:t>输出相同的信号，即相应处理单元的信号，信号的大小不因分支的多少而</a:t>
            </a:r>
            <a:r>
              <a:rPr lang="zh-CN" altLang="zh-CN" sz="2200" dirty="0" smtClean="0">
                <a:cs typeface="+mn-cs"/>
              </a:rPr>
              <a:t>变化</a:t>
            </a:r>
            <a:endParaRPr lang="en-US" altLang="zh-CN" sz="2200" dirty="0" smtClean="0">
              <a:cs typeface="+mn-cs"/>
            </a:endParaRPr>
          </a:p>
          <a:p>
            <a:pPr lvl="1">
              <a:spcBef>
                <a:spcPts val="600"/>
              </a:spcBef>
              <a:defRPr/>
            </a:pPr>
            <a:r>
              <a:rPr lang="zh-CN" altLang="zh-CN" sz="2200" b="1" dirty="0" smtClean="0">
                <a:solidFill>
                  <a:srgbClr val="0000FF"/>
                </a:solidFill>
                <a:cs typeface="+mn-cs"/>
              </a:rPr>
              <a:t>处理单元的输出信号可以是任何需要的数学模型</a:t>
            </a:r>
            <a:r>
              <a:rPr lang="zh-CN" altLang="zh-CN" sz="2200" dirty="0" smtClean="0">
                <a:cs typeface="+mn-cs"/>
              </a:rPr>
              <a:t>，每个处理单元中进行的操作必须是完全局部的。</a:t>
            </a:r>
            <a:r>
              <a:rPr lang="zh-CN" altLang="en-US" sz="2200" dirty="0" smtClean="0">
                <a:cs typeface="+mn-cs"/>
              </a:rPr>
              <a:t>即</a:t>
            </a:r>
            <a:r>
              <a:rPr lang="zh-CN" altLang="zh-CN" sz="2200" dirty="0" smtClean="0">
                <a:cs typeface="+mn-cs"/>
              </a:rPr>
              <a:t>，</a:t>
            </a:r>
            <a:r>
              <a:rPr lang="zh-CN" altLang="zh-CN" sz="2200" dirty="0" smtClean="0">
                <a:cs typeface="+mn-cs"/>
              </a:rPr>
              <a:t>它</a:t>
            </a:r>
            <a:r>
              <a:rPr lang="zh-CN" altLang="en-US" sz="2200" dirty="0" smtClean="0">
                <a:cs typeface="+mn-cs"/>
              </a:rPr>
              <a:t>需</a:t>
            </a:r>
            <a:r>
              <a:rPr lang="zh-CN" altLang="zh-CN" sz="2200" dirty="0" smtClean="0">
                <a:cs typeface="+mn-cs"/>
              </a:rPr>
              <a:t>仅</a:t>
            </a:r>
            <a:r>
              <a:rPr lang="zh-CN" altLang="zh-CN" sz="2200" dirty="0" smtClean="0">
                <a:cs typeface="+mn-cs"/>
              </a:rPr>
              <a:t>依赖于经过</a:t>
            </a:r>
            <a:r>
              <a:rPr lang="zh-CN" altLang="zh-CN" sz="2200" dirty="0" smtClean="0">
                <a:cs typeface="+mn-cs"/>
              </a:rPr>
              <a:t>输入</a:t>
            </a:r>
            <a:r>
              <a:rPr lang="zh-CN" altLang="en-US" sz="2200" dirty="0" smtClean="0">
                <a:cs typeface="+mn-cs"/>
              </a:rPr>
              <a:t>连接</a:t>
            </a:r>
            <a:r>
              <a:rPr lang="zh-CN" altLang="zh-CN" sz="2200" dirty="0" smtClean="0">
                <a:cs typeface="+mn-cs"/>
              </a:rPr>
              <a:t>到达</a:t>
            </a:r>
            <a:r>
              <a:rPr lang="zh-CN" altLang="zh-CN" sz="2200" dirty="0" smtClean="0">
                <a:cs typeface="+mn-cs"/>
              </a:rPr>
              <a:t>处理单元的所有输入信号的当前值和存储在处理单元局部内存中的</a:t>
            </a:r>
            <a:r>
              <a:rPr lang="zh-CN" altLang="zh-CN" sz="2200" dirty="0" smtClean="0">
                <a:cs typeface="+mn-cs"/>
              </a:rPr>
              <a:t>值</a:t>
            </a:r>
            <a:endParaRPr lang="zh-CN" altLang="zh-C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811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1825" y="1078498"/>
            <a:ext cx="8283575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25" indent="-365125">
              <a:buFont typeface="Wingdings" pitchFamily="2" charset="2"/>
              <a:buChar char="n"/>
              <a:defRPr/>
            </a:pPr>
            <a:r>
              <a:rPr lang="zh-CN" altLang="zh-CN" sz="2800" dirty="0">
                <a:latin typeface="+mn-ea"/>
                <a:ea typeface="+mn-ea"/>
              </a:rPr>
              <a:t>人工神经网络是</a:t>
            </a:r>
            <a:r>
              <a:rPr lang="zh-CN" altLang="zh-CN" sz="2800" b="1" dirty="0">
                <a:solidFill>
                  <a:srgbClr val="0000FF"/>
                </a:solidFill>
                <a:latin typeface="+mn-ea"/>
                <a:ea typeface="+mn-ea"/>
              </a:rPr>
              <a:t>一个非线性的有向图，图中含有可以通过改变权大小来存放模式的加权边，并且可以从不完整的或未知的输入找到</a:t>
            </a:r>
            <a:r>
              <a:rPr lang="zh-CN" altLang="zh-CN" sz="2800" b="1" dirty="0" smtClean="0">
                <a:solidFill>
                  <a:srgbClr val="0000FF"/>
                </a:solidFill>
                <a:latin typeface="+mn-ea"/>
                <a:ea typeface="+mn-ea"/>
              </a:rPr>
              <a:t>模式</a:t>
            </a:r>
            <a:endParaRPr lang="zh-CN" altLang="zh-CN" sz="2800" dirty="0">
              <a:latin typeface="+mn-ea"/>
              <a:ea typeface="+mn-ea"/>
            </a:endParaRPr>
          </a:p>
          <a:p>
            <a:pPr marL="365125" indent="-365125">
              <a:spcBef>
                <a:spcPts val="1200"/>
              </a:spcBef>
              <a:buFont typeface="Wingdings" pitchFamily="2" charset="2"/>
              <a:buChar char="n"/>
              <a:defRPr/>
            </a:pPr>
            <a:r>
              <a:rPr lang="zh-CN" altLang="zh-CN" sz="2800" b="1" dirty="0">
                <a:solidFill>
                  <a:srgbClr val="0000FF"/>
                </a:solidFill>
                <a:latin typeface="+mn-ea"/>
                <a:ea typeface="+mn-ea"/>
              </a:rPr>
              <a:t>人工神经网络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  <a:ea typeface="+mn-ea"/>
              </a:rPr>
              <a:t>的别名：</a:t>
            </a:r>
            <a:endParaRPr lang="en-US" altLang="zh-CN" sz="28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808038" lvl="1" indent="-350838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zh-CN" sz="2400" dirty="0">
                <a:latin typeface="+mn-ea"/>
                <a:ea typeface="+mn-ea"/>
              </a:rPr>
              <a:t>并行分布处理系统（</a:t>
            </a:r>
            <a:r>
              <a:rPr lang="en-US" altLang="zh-CN" sz="2400" dirty="0">
                <a:latin typeface="+mn-ea"/>
                <a:ea typeface="+mn-ea"/>
              </a:rPr>
              <a:t>Parallel Distributed Processing</a:t>
            </a:r>
            <a:r>
              <a:rPr lang="zh-CN" altLang="zh-CN" sz="2400" dirty="0" smtClean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 marL="808038" lvl="1" indent="-350838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zh-CN" sz="2400" dirty="0">
                <a:latin typeface="+mn-ea"/>
                <a:ea typeface="+mn-ea"/>
              </a:rPr>
              <a:t>人工神经系统（</a:t>
            </a:r>
            <a:r>
              <a:rPr lang="en-US" altLang="zh-CN" sz="2400" dirty="0">
                <a:latin typeface="+mn-ea"/>
                <a:ea typeface="+mn-ea"/>
              </a:rPr>
              <a:t>Artificial Neural System</a:t>
            </a:r>
            <a:r>
              <a:rPr lang="zh-CN" altLang="zh-CN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 marL="808038" lvl="1" indent="-350838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zh-CN" sz="2400" dirty="0">
                <a:latin typeface="+mn-ea"/>
                <a:ea typeface="+mn-ea"/>
              </a:rPr>
              <a:t>神经网络（</a:t>
            </a:r>
            <a:r>
              <a:rPr lang="en-US" altLang="zh-CN" sz="2400" dirty="0">
                <a:latin typeface="+mn-ea"/>
                <a:ea typeface="+mn-ea"/>
              </a:rPr>
              <a:t>Neural Network</a:t>
            </a:r>
            <a:r>
              <a:rPr lang="zh-CN" altLang="zh-CN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 marL="808038" lvl="1" indent="-350838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zh-CN" sz="2400" dirty="0">
                <a:latin typeface="+mn-ea"/>
                <a:ea typeface="+mn-ea"/>
              </a:rPr>
              <a:t>自适应系统（</a:t>
            </a:r>
            <a:r>
              <a:rPr lang="en-US" altLang="zh-CN" sz="2400" dirty="0">
                <a:latin typeface="+mn-ea"/>
                <a:ea typeface="+mn-ea"/>
              </a:rPr>
              <a:t>Adaptive Systems</a:t>
            </a:r>
            <a:r>
              <a:rPr lang="zh-CN" altLang="zh-CN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 marL="808038" lvl="1" indent="-350838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zh-CN" sz="2400" dirty="0">
                <a:latin typeface="+mn-ea"/>
                <a:ea typeface="+mn-ea"/>
              </a:rPr>
              <a:t>自适应网（</a:t>
            </a:r>
            <a:r>
              <a:rPr lang="en-US" altLang="zh-CN" sz="2400" dirty="0">
                <a:latin typeface="+mn-ea"/>
                <a:ea typeface="+mn-ea"/>
              </a:rPr>
              <a:t>Adaptive Networks</a:t>
            </a:r>
            <a:r>
              <a:rPr lang="zh-CN" altLang="zh-CN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 marL="808038" lvl="1" indent="-350838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连接</a:t>
            </a:r>
            <a:r>
              <a:rPr lang="zh-CN" altLang="zh-CN" sz="2400" dirty="0" smtClean="0">
                <a:latin typeface="+mn-ea"/>
                <a:ea typeface="+mn-ea"/>
              </a:rPr>
              <a:t>模型</a:t>
            </a:r>
            <a:r>
              <a:rPr lang="zh-CN" altLang="zh-CN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Connectionism</a:t>
            </a:r>
            <a:r>
              <a:rPr lang="zh-CN" altLang="zh-CN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 marL="808038" lvl="1" indent="-350838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zh-CN" sz="2400" dirty="0">
                <a:latin typeface="+mn-ea"/>
                <a:ea typeface="+mn-ea"/>
              </a:rPr>
              <a:t>神经计算机（</a:t>
            </a:r>
            <a:r>
              <a:rPr lang="en-US" altLang="zh-CN" sz="2400" dirty="0" err="1">
                <a:latin typeface="+mn-ea"/>
                <a:ea typeface="+mn-ea"/>
              </a:rPr>
              <a:t>Neurocomputer</a:t>
            </a:r>
            <a:r>
              <a:rPr lang="zh-CN" altLang="zh-CN" sz="2400" dirty="0">
                <a:latin typeface="+mn-ea"/>
                <a:ea typeface="+mn-ea"/>
              </a:rPr>
              <a:t>）等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</a:p>
        </p:txBody>
      </p:sp>
    </p:spTree>
    <p:extLst>
      <p:ext uri="{BB962C8B-B14F-4D97-AF65-F5344CB8AC3E}">
        <p14:creationId xmlns:p14="http://schemas.microsoft.com/office/powerpoint/2010/main" val="185030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22295</TotalTime>
  <Words>3972</Words>
  <Application>Microsoft Office PowerPoint</Application>
  <PresentationFormat>全屏显示(4:3)</PresentationFormat>
  <Paragraphs>454</Paragraphs>
  <Slides>68</Slides>
  <Notes>21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68</vt:i4>
      </vt:variant>
    </vt:vector>
  </HeadingPairs>
  <TitlesOfParts>
    <vt:vector size="73" baseType="lpstr">
      <vt:lpstr>sample</vt:lpstr>
      <vt:lpstr>Equation</vt:lpstr>
      <vt:lpstr>MathType 6.0 Equation</vt:lpstr>
      <vt:lpstr>Visio.Drawing.11</vt:lpstr>
      <vt:lpstr>公式</vt:lpstr>
      <vt:lpstr>Neural Networks</vt:lpstr>
      <vt:lpstr> 生物神经元</vt:lpstr>
      <vt:lpstr> 生物神经元</vt:lpstr>
      <vt:lpstr>神经元功能</vt:lpstr>
      <vt:lpstr> 生物神经元</vt:lpstr>
      <vt:lpstr> 生物神经网络</vt:lpstr>
      <vt:lpstr>人工神经网络</vt:lpstr>
      <vt:lpstr>人工神经网络的概念</vt:lpstr>
      <vt:lpstr>人工神经网络</vt:lpstr>
      <vt:lpstr>神经网络</vt:lpstr>
      <vt:lpstr>神经网络</vt:lpstr>
      <vt:lpstr> 神经网络的数理模型</vt:lpstr>
      <vt:lpstr>神经网络的不同分类</vt:lpstr>
      <vt:lpstr>历史回顾</vt:lpstr>
      <vt:lpstr>萌芽期</vt:lpstr>
      <vt:lpstr>第一高潮期</vt:lpstr>
      <vt:lpstr>反思期</vt:lpstr>
      <vt:lpstr>第二高潮期</vt:lpstr>
      <vt:lpstr>再认识与应用研究期</vt:lpstr>
      <vt:lpstr>感知机 </vt:lpstr>
      <vt:lpstr>PowerPoint 演示文稿</vt:lpstr>
      <vt:lpstr>感知机 </vt:lpstr>
      <vt:lpstr>PowerPoint 演示文稿</vt:lpstr>
      <vt:lpstr>感知机 </vt:lpstr>
      <vt:lpstr>感知机 </vt:lpstr>
      <vt:lpstr>PowerPoint 演示文稿</vt:lpstr>
      <vt:lpstr>PowerPoint 演示文稿</vt:lpstr>
      <vt:lpstr>感知机 </vt:lpstr>
      <vt:lpstr>感知机 </vt:lpstr>
      <vt:lpstr>激活函数</vt:lpstr>
      <vt:lpstr>激活函数</vt:lpstr>
      <vt:lpstr>非线性斜面函数（Ramp Function）</vt:lpstr>
      <vt:lpstr>阈值函数（Threshold Function）</vt:lpstr>
      <vt:lpstr>S形函数（Squashing Function）</vt:lpstr>
      <vt:lpstr>S形函数（Squashing Function）</vt:lpstr>
      <vt:lpstr>S形函数（Squashing Function）</vt:lpstr>
      <vt:lpstr>激活函数</vt:lpstr>
      <vt:lpstr>激活函数</vt:lpstr>
      <vt:lpstr>激活函数</vt:lpstr>
      <vt:lpstr>Multilayer Perceptron</vt:lpstr>
      <vt:lpstr>XOR</vt:lpstr>
      <vt:lpstr>多层感知机</vt:lpstr>
      <vt:lpstr>多层前馈网络</vt:lpstr>
      <vt:lpstr>多层前馈网络</vt:lpstr>
      <vt:lpstr>多层前馈网络</vt:lpstr>
      <vt:lpstr>多层前馈网络</vt:lpstr>
      <vt:lpstr>多层前馈网络</vt:lpstr>
      <vt:lpstr>多层前馈网络</vt:lpstr>
      <vt:lpstr>多层前馈网络</vt:lpstr>
      <vt:lpstr>多层感知机同单层感知机相比具有4个明显特点：</vt:lpstr>
      <vt:lpstr>BP学习算法</vt:lpstr>
      <vt:lpstr>多层前馈网络与BP学习算法</vt:lpstr>
      <vt:lpstr>BP学习算法</vt:lpstr>
      <vt:lpstr>BP学习算法</vt:lpstr>
      <vt:lpstr>BP学习算法</vt:lpstr>
      <vt:lpstr>BP学习算法</vt:lpstr>
      <vt:lpstr>BP学习算法</vt:lpstr>
      <vt:lpstr>BP学习算法</vt:lpstr>
      <vt:lpstr>BP学习算法</vt:lpstr>
      <vt:lpstr>BP学习算法</vt:lpstr>
      <vt:lpstr>BP学习算法</vt:lpstr>
      <vt:lpstr>BP学习算法</vt:lpstr>
      <vt:lpstr>More about BP Networks …</vt:lpstr>
      <vt:lpstr>More about BP Networks …</vt:lpstr>
      <vt:lpstr>若干问题的讨论 </vt:lpstr>
      <vt:lpstr>若干问题的讨论 </vt:lpstr>
      <vt:lpstr>若干问题的讨论 </vt:lpstr>
      <vt:lpstr>When does ANN work?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Windows 用户</cp:lastModifiedBy>
  <cp:revision>2956</cp:revision>
  <dcterms:created xsi:type="dcterms:W3CDTF">2004-08-26T06:30:40Z</dcterms:created>
  <dcterms:modified xsi:type="dcterms:W3CDTF">2021-04-27T06:35:29Z</dcterms:modified>
</cp:coreProperties>
</file>